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audio/unknown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3004800" cy="9753600"/>
  <p:notesSz cx="6858000" cy="9144000"/>
  <p:defaultTextStyle>
    <a:lvl1pPr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1pPr>
    <a:lvl2pPr indent="3429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2pPr>
    <a:lvl3pPr indent="6858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3pPr>
    <a:lvl4pPr indent="10287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4pPr>
    <a:lvl5pPr indent="13716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5pPr>
    <a:lvl6pPr indent="17145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6pPr>
    <a:lvl7pPr indent="20574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7pPr>
    <a:lvl8pPr indent="24003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8pPr>
    <a:lvl9pPr indent="2743200" algn="ctr" defTabSz="1449492">
      <a:lnSpc>
        <a:spcPct val="130000"/>
      </a:lnSpc>
      <a:buClr>
        <a:srgbClr val="000000"/>
      </a:buClr>
      <a:buFont typeface="Lucida Sans Regular"/>
      <a:tabLst>
        <a:tab pos="1066800" algn="l"/>
      </a:tabLst>
      <a:defRPr sz="1600">
        <a:solidFill>
          <a:srgbClr val="8D3124"/>
        </a:solidFill>
        <a:latin typeface="Lucida Sans Regular"/>
        <a:ea typeface="Lucida Sans Regular"/>
        <a:cs typeface="Lucida Sans Regular"/>
        <a:sym typeface="Lucida Sans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Lucida Sans Regular"/>
          <a:ea typeface="Lucida Sans Regular"/>
          <a:cs typeface="Lucida Sans Regular"/>
        </a:font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>
          <a:latin typeface="Lucida Sans Regular"/>
          <a:ea typeface="Lucida Sans Regular"/>
          <a:cs typeface="Lucida Sans Regular"/>
        </a:font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75" d="100"/>
          <a:sy n="75" d="100"/>
        </p:scale>
        <p:origin x="1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www.win.tue.nl/~gwoegi/papers/exact.pdf" TargetMode="Externa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600"/>
              <a:t>[wayne s13] this is a 1-lecture introduction to coping with intractability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57" name="Shape 9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Note: 4-color theorem doesn't directly apply to US map (Michigan + 4 corners).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  special cases and configurations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Note: can 5-color a map in O(n) time. The O(n^2) algorithm is due to Robertson-Sanders-Seymour-Thomas.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63" name="Shape 9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2276" marR="42276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r-by-r grid has treewidth r (in a sense, the only graph that has large treewidth)</a:t>
            </a:r>
          </a:p>
          <a:p>
            <a:pPr marL="42276" marR="42276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Also poly-time on bounded treewidth: Tutte polynomial, Dominating set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8" name="Shape 9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live range = value of a variable from definition to last usage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37" name="Shape 10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2276" marR="42276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greedy = find a maximal matching: choose an edge from G, add both endpoints to the vertex cover, and removes the two vertices (and all the edges adjacent to these two vertices) from G. Repeat until G has no edges.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47" name="Shape 10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[wayne s13] see slides for Intractability III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OPT(i, v) = \begin{cases}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0        &amp;\mbox{ if } v \le 0 \\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\infty   &amp;\mbox{ if } i = 0 \mbox{ and } \; v &gt; 0 \\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\min \; \{OPT(i-1, v), \; w_i + OPT(i-1, v - v_i) \} &amp; \mbox{ otherwise }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\end{cases}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1" name="Shape 10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polynomial if values are small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10" name="Shape 11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WLOG assume no individual item has weight w_n that exceeds weight limit W all by itself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18" name="Shape 1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Knapsack.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Load balancing.  [Hochbaum-Shmoys 1987]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Euclidean TSP.  [Arora 1998, Mitchell 1999]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32" name="Shape 1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clearly, max-3-sat is np-hard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Prove P = NP.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47" name="Shape 1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http://www.cs.uiuc.edu/~jeffe/teaching/algorithms/notes/04-fastexpo.pdf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7" name="Shape 1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http://www.cs.uiuc.edu/~jeffe/teaching/algorithms/notes/04-fastexpo.pdf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64" name="Shape 1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http://www.cs.uiuc.edu/~jeffe/teaching/algorithms/notes/04-fastexpo.pdf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1" name="Shape 1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http://www.cs.uiuc.edu/~jeffe/teaching/algorithms/notes/04-fastexpo.pdf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  <a:hlinkClick r:id="rId3"/>
              </a:rPr>
              <a:t>http://www.win.tue.nl/~gwoegi/papers/exact.pdf</a:t>
            </a:r>
            <a:endParaRPr sz="1200">
              <a:uFill>
                <a:solidFill/>
              </a:uFill>
              <a:latin typeface="Lucida Sans Regular"/>
              <a:ea typeface="Lucida Sans Regular"/>
              <a:cs typeface="Lucida Sans Regular"/>
              <a:sym typeface="Lucida Sans Regular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2" name="Shape 1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http://www.cs.uiuc.edu/~jeffe/teaching/algorithms/notes/04-fastexpo.pdf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90" name="Shape 1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Theorem.  There exists a O(1.7321 n) algorithm for 3-Sat.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06" name="Shape 1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600">
                <a:latin typeface="Lucida Sans Regular"/>
                <a:ea typeface="Lucida Sans Regular"/>
                <a:cs typeface="Lucida Sans Regular"/>
                <a:sym typeface="Lucida Sans Regular"/>
              </a:rPr>
              <a:t>Chaff = state-of-the-art SAT solver developed at Princeton by two undergrads for independent work! Matthew Moskewicz '00, Conor Madigan '00,  Sharad Malik]</a:t>
            </a:r>
          </a:p>
          <a:p>
            <a:pPr lvl="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600">
                <a:latin typeface="Lucida Sans Regular"/>
                <a:ea typeface="Lucida Sans Regular"/>
                <a:cs typeface="Lucida Sans Regular"/>
                <a:sym typeface="Lucida Sans Regular"/>
              </a:rPr>
              <a:t>http://www.princeton.edu/pr/pwb/01/0305/1b.shtml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57" name="Shape 1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\min_{u \neq s} \; c(s, u, V) + c(s, u)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c(s, v, X) = \begin{cases}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\quad \; c(s, v) &amp; \mbox{if } |X| = 2 \\ 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\min\limits_{u \in X \setminus \{s, v\}} c(s, u, X \setminus \{ v \} ) + c(u, v) &amp; \mbox{if } |X| &gt; 2.</a:t>
            </a:r>
          </a:p>
          <a:p>
            <a:pPr lvl="0" defTabSz="647700">
              <a:defRPr sz="1800"/>
            </a:pPr>
            <a:r>
              <a:rPr sz="1200">
                <a:latin typeface="Monaco"/>
                <a:ea typeface="Monaco"/>
                <a:cs typeface="Monaco"/>
                <a:sym typeface="Monaco"/>
              </a:rPr>
              <a:t>\end{cases}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7" name="Shape 12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http://www.cs.uiuc.edu/~jeffe/teaching/algorithms/notes/04-fastexpo.pdf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unknown whether 2^n can be improved for TSP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9" name="Shape 1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/>
            </a:pPr>
            <a:r>
              <a:rPr sz="1200"/>
              <a:t>\sqrt{5} + \sqrt{6} + \sqrt{18} \;&lt;\; \sqrt{4} + \sqrt{12} + \sqrt{12}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2276" marR="42276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a tree with n &gt;= 2 has at least 2 leaf nodes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97" name="Shape 1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largest had 85,900 cities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industrial-strength ANSI C code. Uses CPLEX.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18" name="Shape 1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Lucida Sans Regular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http://www.cs.princeton.edu/~wayne/cs423/lectures/longest-path.mp3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2276" marR="42276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Intuition.  If (u, v) is an edge such that v is a leaf node, then either OPT includes u or OPT includes all leaf nodes incident to u.</a:t>
            </a:r>
          </a:p>
          <a:p>
            <a:pPr marL="42276" marR="42276" lvl="0" defTabSz="914400">
              <a:spcBef>
                <a:spcPts val="400"/>
              </a:spcBef>
              <a:buClr>
                <a:srgbClr val="000000"/>
              </a:buClr>
              <a:buFont typeface="Helvetica"/>
              <a:defRPr sz="1800"/>
            </a:pPr>
            <a:r>
              <a: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rPr>
              <a:t>Observation: provides intuition to work from leaves upwards. Can think of contracting subtree.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2276" marR="42276" defTabSz="914400">
              <a:spcBef>
                <a:spcPts val="400"/>
              </a:spcBef>
              <a:buClr>
                <a:srgbClr val="000000"/>
              </a:buClr>
              <a:buFont typeface="Helvetica"/>
              <a:defRPr sz="1200">
                <a:uFill>
                  <a:solidFill/>
                </a:uFill>
                <a:latin typeface="Lucida Sans Regular"/>
                <a:ea typeface="Lucida Sans Regular"/>
                <a:cs typeface="Lucida Sans Regular"/>
                <a:sym typeface="Lucida Sans Regular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Takes O(n) time since we visit nodes in postorder and examine each edge exactly once.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http://www.planarity.org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D6D7FF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proof published in a series of 23 papers of two decades</a:t>
            </a:r>
          </a:p>
          <a:p>
            <a:pPr marL="40639" marR="40639" lvl="0" defTabSz="914400">
              <a:spcBef>
                <a:spcPts val="400"/>
              </a:spcBef>
              <a:buClr>
                <a:srgbClr val="D6D7FF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Juvan-Mohar 2005 = LEDA implementation</a:t>
            </a:r>
          </a:p>
          <a:p>
            <a:pPr marL="40639" marR="40639" lvl="0" defTabSz="914400">
              <a:spcBef>
                <a:spcPts val="400"/>
              </a:spcBef>
              <a:buClr>
                <a:srgbClr val="D6D7FF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Juvan-Marincek-Mohar = linear time, but constant is still enormous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"The computation of the constant takes 9 steps, but most of the damage is concentrated in just three of them. Each is an application of some variant on the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"towers of 2s" generator t(k) where t(k) = 2^2^2^…2 [k times]. The first application computes a value </a:t>
            </a:r>
            <a:r>
              <a:rPr sz="12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θ</a:t>
            </a:r>
            <a:r>
              <a:rPr sz="1200" baseline="-250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that is at least t(n/2). The second yields </a:t>
            </a:r>
            <a:r>
              <a:rPr sz="12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θ</a:t>
            </a:r>
            <a:r>
              <a:rPr sz="1200" baseline="-250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which is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θ</a:t>
            </a:r>
            <a:r>
              <a:rPr sz="1200" baseline="-250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tall. The third application yields a tower which is something like triply exponential in </a:t>
            </a:r>
            <a:r>
              <a:rPr sz="1200">
                <a:uFill>
                  <a:solidFill/>
                </a:uFill>
                <a:latin typeface="Symbol"/>
                <a:ea typeface="Symbol"/>
                <a:cs typeface="Symbol"/>
                <a:sym typeface="Symbol"/>
              </a:rPr>
              <a:t>θ</a:t>
            </a:r>
            <a:r>
              <a:rPr sz="1200" baseline="-250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 . Still primitive recursive and slower than Ackermann's function."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Johnson, NP-Completeness Column #19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http://www2.research.att.com/~dsj/columns/col19.pdf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shortest paths with nonnegative lengths can be solved in linear time in planar graphs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http://courses.csail.mit.edu/6.889/fall11/lectures/L01.pdf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max-cut becomes poly-time solvable in planar graphs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ising: http://www.brown.edu/Research/Istrail_Lab/media/ising_model_np_complete.pdf</a:t>
            </a:r>
          </a:p>
          <a:p>
            <a:pPr marL="40639" marR="40639" lvl="0" defTabSz="914400">
              <a:spcBef>
                <a:spcPts val="400"/>
              </a:spcBef>
              <a:buClr>
                <a:srgbClr val="000000"/>
              </a:buClr>
              <a:buFont typeface="Arial"/>
              <a:defRPr sz="1800"/>
            </a:pPr>
            <a:r>
              <a: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rPr>
              <a:t>many problems on planar graphs admit ptas or subexponential algorithms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28" name="Shape 8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>[wayne s13] make proof go in both directions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~wayne" TargetMode="External"/><Relationship Id="rId4" Type="http://schemas.openxmlformats.org/officeDocument/2006/relationships/hyperlink" Target="http://www.cs.princeton.edu/~wayne/kleinberg-tardos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1C5PV3D5BL._SS500_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989" y="1739900"/>
            <a:ext cx="4445288" cy="5105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10"/>
          <p:cNvGrpSpPr/>
          <p:nvPr/>
        </p:nvGrpSpPr>
        <p:grpSpPr>
          <a:xfrm>
            <a:off x="164523" y="7324583"/>
            <a:ext cx="5435855" cy="812801"/>
            <a:chOff x="0" y="0"/>
            <a:chExt cx="5435853" cy="812799"/>
          </a:xfrm>
        </p:grpSpPr>
        <p:sp>
          <p:nvSpPr>
            <p:cNvPr id="8" name="Shape 8"/>
            <p:cNvSpPr/>
            <p:nvPr/>
          </p:nvSpPr>
          <p:spPr>
            <a:xfrm>
              <a:off x="54733" y="0"/>
              <a:ext cx="5242248" cy="749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buClr>
                  <a:srgbClr val="CBCBCB"/>
                </a:buClr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rPr>
                <a:t>Lecture slides by Kevin Wayne</a:t>
              </a:r>
              <a:br>
                <a: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rPr>
              </a:br>
              <a:r>
                <a: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rPr>
                <a:t>Copyright © 2005 Pearson-Addison Wesley</a:t>
              </a:r>
              <a:br>
                <a: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rPr>
              </a:br>
              <a:endParaRPr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9" name="Shape 9">
              <a:hlinkClick r:id="rId3"/>
            </p:cNvPr>
            <p:cNvSpPr/>
            <p:nvPr/>
          </p:nvSpPr>
          <p:spPr>
            <a:xfrm>
              <a:off x="0" y="633444"/>
              <a:ext cx="5435854" cy="179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marL="58702" marR="58702" defTabSz="1295400">
                <a:lnSpc>
                  <a:spcPct val="100000"/>
                </a:lnSpc>
                <a:buClrTx/>
                <a:buFontTx/>
                <a:tabLst/>
                <a:defRPr sz="1100" b="1" spc="12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  <a:hlinkClick r:id="rId4"/>
                </a:defRPr>
              </a:lvl1pPr>
            </a:lstStyle>
            <a:p>
              <a:pPr lvl="0">
                <a:defRPr sz="1800" b="0" spc="0">
                  <a:solidFill>
                    <a:srgbClr val="000000"/>
                  </a:solidFill>
                  <a:uFillTx/>
                </a:defRPr>
              </a:pPr>
              <a:r>
                <a:rPr sz="1100" b="1" spc="12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hlinkClick r:id="rId4"/>
                </a:rPr>
                <a:t>http://www.cs.princeton.edu/~wayne/kleinberg-tardos</a:t>
              </a:r>
            </a:p>
          </p:txBody>
        </p:sp>
      </p:grpSp>
      <p:pic>
        <p:nvPicPr>
          <p:cNvPr id="11" name="Aw_COLOR_web_log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5778456" y="2349501"/>
            <a:ext cx="6516025" cy="1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aphicFrame>
        <p:nvGraphicFramePr>
          <p:cNvPr id="13" name="Table 13"/>
          <p:cNvGraphicFramePr/>
          <p:nvPr/>
        </p:nvGraphicFramePr>
        <p:xfrm>
          <a:off x="8877300" y="9144000"/>
          <a:ext cx="3429000" cy="4826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3429000"/>
              </a:tblGrid>
              <a:tr h="482600">
                <a:tc>
                  <a:txBody>
                    <a:bodyPr/>
                    <a:lstStyle/>
                    <a:p>
                      <a:pPr marL="58702" marR="58702" lvl="0" algn="r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uFill>
                            <a:solidFill/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Last updated on 15/9/12 下午10:47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tabLst>
                <a:tab pos="1244600" algn="l"/>
              </a:tabLst>
              <a:defRPr sz="3600" b="1" cap="small" spc="1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</a:defRPr>
            </a:pPr>
            <a:r>
              <a:rPr sz="3600" b="1" cap="small" spc="144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5778500" y="2540000"/>
            <a:ext cx="6921500" cy="5740400"/>
          </a:xfrm>
          <a:prstGeom prst="rect">
            <a:avLst/>
          </a:prstGeom>
        </p:spPr>
        <p:txBody>
          <a:bodyPr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60606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60606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606060"/>
                </a:solidFill>
              </a:rPr>
              <a:t>正文级别 2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606060"/>
                </a:solidFill>
              </a:rPr>
              <a:t>正文级别 4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41C5PV3D5BL._SS500_.jpg"/>
          <p:cNvPicPr/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655989" y="1739900"/>
            <a:ext cx="4445288" cy="510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Aw_COLOR_web_logo.png"/>
          <p:cNvPicPr/>
          <p:nvPr/>
        </p:nvPicPr>
        <p:blipFill>
          <a:blip r:embed="rId3">
            <a:alphaModFix amt="33000"/>
            <a:extLst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4300"/>
              </a:lnSpc>
              <a:tabLst>
                <a:tab pos="1244600" algn="l"/>
              </a:tabLst>
              <a:defRPr sz="3600" b="1" cap="small" spc="144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 spc="0"/>
            </a:pPr>
            <a:r>
              <a:rPr sz="3600" b="1" cap="small" spc="144"/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>
              <a:defRPr sz="1800" i="0"/>
            </a:pPr>
            <a:r>
              <a:rPr sz="3000" i="1"/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2</a:t>
            </a:r>
          </a:p>
          <a:p>
            <a:pPr lvl="2">
              <a:defRPr sz="1800" i="0"/>
            </a:pPr>
            <a:r>
              <a:rPr sz="3000" i="1"/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4</a:t>
            </a:r>
          </a:p>
          <a:p>
            <a:pPr lvl="4">
              <a:defRPr sz="1800" i="0"/>
            </a:pPr>
            <a:r>
              <a:rPr sz="3000" i="1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Ko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41C5PV3D5BL._SS500_.jp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655934" y="1739900"/>
            <a:ext cx="4445288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5" name="Screen Shot 2013-03-11 at 6.51.28 AM.png"/>
          <p:cNvPicPr/>
          <p:nvPr/>
        </p:nvPicPr>
        <p:blipFill>
          <a:blip r:embed="rId3">
            <a:extLst/>
          </a:blip>
          <a:srcRect l="109" b="11919"/>
          <a:stretch>
            <a:fillRect/>
          </a:stretch>
        </p:blipFill>
        <p:spPr>
          <a:xfrm>
            <a:off x="675680" y="1739900"/>
            <a:ext cx="4432802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4300"/>
              </a:lnSpc>
              <a:tabLst>
                <a:tab pos="1244600" algn="l"/>
              </a:tabLst>
              <a:defRPr sz="3600" b="1" cap="small" spc="144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 spc="0"/>
            </a:pPr>
            <a:r>
              <a:rPr sz="3600" b="1" cap="small" spc="144"/>
              <a:t>标题文本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5778500" y="2540000"/>
            <a:ext cx="6921500" cy="5740400"/>
          </a:xfrm>
          <a:prstGeom prst="rect">
            <a:avLst/>
          </a:prstGeom>
        </p:spPr>
        <p:txBody>
          <a:bodyPr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>
              <a:defRPr sz="1800" i="0"/>
            </a:pPr>
            <a:r>
              <a:rPr sz="3000" i="1"/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2</a:t>
            </a:r>
          </a:p>
          <a:p>
            <a:pPr lvl="2">
              <a:defRPr sz="1800" i="0"/>
            </a:pPr>
            <a:r>
              <a:rPr sz="3000" i="1"/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4</a:t>
            </a:r>
          </a:p>
          <a:p>
            <a:pPr lvl="4">
              <a:defRPr sz="1800" i="0"/>
            </a:pPr>
            <a:r>
              <a:rPr sz="3000" i="1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(gener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4300"/>
              </a:lnSpc>
              <a:tabLst>
                <a:tab pos="1244600" algn="l"/>
              </a:tabLst>
              <a:defRPr sz="3600" b="1" cap="small" spc="144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 cap="none" spc="0"/>
            </a:pPr>
            <a:r>
              <a:rPr sz="3600" b="1" cap="small" spc="144"/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5778500" y="2540000"/>
            <a:ext cx="6921500" cy="5740400"/>
          </a:xfrm>
          <a:prstGeom prst="rect">
            <a:avLst/>
          </a:prstGeom>
        </p:spPr>
        <p:txBody>
          <a:bodyPr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tabLst>
                <a:tab pos="1244600" algn="l"/>
              </a:tabLst>
              <a:defRPr sz="3000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 lvl="0">
              <a:defRPr sz="1800" i="0"/>
            </a:pPr>
            <a:r>
              <a:rPr sz="3000" i="1"/>
              <a:t>正文级别 1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2</a:t>
            </a:r>
          </a:p>
          <a:p>
            <a:pPr lvl="2">
              <a:defRPr sz="1800" i="0"/>
            </a:pPr>
            <a:r>
              <a:rPr sz="3000" i="1"/>
              <a:t>正文级别 3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正文级别 4</a:t>
            </a:r>
          </a:p>
          <a:p>
            <a:pPr lvl="4">
              <a:defRPr sz="1800" i="0"/>
            </a:pPr>
            <a:r>
              <a:rPr sz="3000" i="1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  <a:lvl2pPr>
              <a:buFont typeface="ヒラギノ角ゴ ProN W3"/>
              <a:buChar char="・"/>
              <a:tabLst>
                <a:tab pos="1244600" algn="l"/>
              </a:tabLst>
              <a:defRPr>
                <a:solidFill>
                  <a:srgbClr val="000000"/>
                </a:solidFill>
              </a:defRPr>
            </a:lvl2pPr>
            <a:lvl3pPr>
              <a:buFont typeface="ヒラギノ角ゴ ProN W3"/>
              <a:buChar char="-"/>
              <a:tabLst>
                <a:tab pos="1244600" algn="l"/>
              </a:tabLst>
              <a:defRPr>
                <a:solidFill>
                  <a:srgbClr val="000000"/>
                </a:solidFill>
              </a:defRPr>
            </a:lvl3pPr>
            <a:lvl4pPr>
              <a:tabLst>
                <a:tab pos="1244600" algn="l"/>
              </a:tabLst>
              <a:defRPr>
                <a:solidFill>
                  <a:srgbClr val="000000"/>
                </a:solidFill>
              </a:defRPr>
            </a:lvl4pPr>
            <a:lvl5pPr>
              <a:tabLst>
                <a:tab pos="1244600" algn="l"/>
              </a:tabLst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tabLst>
                <a:tab pos="1244600" algn="l"/>
              </a:tabLst>
            </a:lvl1pPr>
            <a:lvl2pPr>
              <a:buFont typeface="ヒラギノ角ゴ ProN W3"/>
              <a:buChar char="・"/>
              <a:tabLst>
                <a:tab pos="1244600" algn="l"/>
              </a:tabLst>
              <a:defRPr>
                <a:solidFill>
                  <a:srgbClr val="000000"/>
                </a:solidFill>
              </a:defRPr>
            </a:lvl2pPr>
            <a:lvl3pPr>
              <a:buFont typeface="ヒラギノ角ゴ ProN W3"/>
              <a:buChar char="-"/>
              <a:tabLst>
                <a:tab pos="1244600" algn="l"/>
              </a:tabLst>
              <a:defRPr>
                <a:solidFill>
                  <a:srgbClr val="000000"/>
                </a:solidFill>
              </a:defRPr>
            </a:lvl3pPr>
            <a:lvl4pPr>
              <a:tabLst>
                <a:tab pos="1244600" algn="l"/>
              </a:tabLst>
              <a:defRPr>
                <a:solidFill>
                  <a:srgbClr val="000000"/>
                </a:solidFill>
              </a:defRPr>
            </a:lvl4pPr>
            <a:lvl5pPr>
              <a:tabLst>
                <a:tab pos="1244600" algn="l"/>
              </a:tabLst>
              <a:defRPr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正文级别 1</a:t>
            </a:r>
          </a:p>
          <a:p>
            <a:pPr lvl="1">
              <a:defRPr sz="1800"/>
            </a:pPr>
            <a:r>
              <a:rPr sz="2400"/>
              <a:t>正文级别 2</a:t>
            </a:r>
          </a:p>
          <a:p>
            <a:pPr lvl="2">
              <a:defRPr sz="1800"/>
            </a:pPr>
            <a:r>
              <a:rPr sz="2400"/>
              <a:t>正文级别 3</a:t>
            </a:r>
          </a:p>
          <a:p>
            <a:pPr lvl="3">
              <a:defRPr sz="1800"/>
            </a:pPr>
            <a:r>
              <a:rPr sz="2400"/>
              <a:t>正文级别 4</a:t>
            </a:r>
          </a:p>
          <a:p>
            <a:pPr lvl="4">
              <a:defRPr sz="1800"/>
            </a:pPr>
            <a:r>
              <a:rPr sz="2400"/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tabLst>
                <a:tab pos="10668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1pPr>
      <a:lvl2pPr indent="2286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2pPr>
      <a:lvl3pPr indent="4572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3pPr>
      <a:lvl4pPr indent="6858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4pPr>
      <a:lvl5pPr indent="9144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5pPr>
      <a:lvl6pPr indent="11430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6pPr>
      <a:lvl7pPr indent="13716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7pPr>
      <a:lvl8pPr indent="16002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8pPr>
      <a:lvl9pPr indent="1828800" defTabSz="457200">
        <a:lnSpc>
          <a:spcPts val="3800"/>
        </a:lnSpc>
        <a:tabLst>
          <a:tab pos="1244600" algn="l"/>
        </a:tabLst>
        <a:defRPr sz="2800">
          <a:latin typeface="Futura"/>
          <a:ea typeface="Futura"/>
          <a:cs typeface="Futura"/>
          <a:sym typeface="Futura"/>
        </a:defRPr>
      </a:lvl9pPr>
    </p:titleStyle>
    <p:bodyStyle>
      <a:lvl1pPr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1pPr>
      <a:lvl2pPr marL="584200" indent="-457200" defTabSz="457200">
        <a:lnSpc>
          <a:spcPts val="3800"/>
        </a:lnSpc>
        <a:buSzPct val="160000"/>
        <a:buChar char="•"/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2pPr>
      <a:lvl3pPr marL="914400" indent="-317500" defTabSz="457200">
        <a:lnSpc>
          <a:spcPts val="3800"/>
        </a:lnSpc>
        <a:buSzPct val="100000"/>
        <a:buChar char="•"/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3pPr>
      <a:lvl4pPr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4pPr>
      <a:lvl5pPr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5pPr>
      <a:lvl6pPr indent="355600"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6pPr>
      <a:lvl7pPr indent="711200"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7pPr>
      <a:lvl8pPr indent="1066800"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8pPr>
      <a:lvl9pPr indent="1422400" defTabSz="457200">
        <a:lnSpc>
          <a:spcPts val="3800"/>
        </a:lnSpc>
        <a:tabLst>
          <a:tab pos="1244600" algn="l"/>
        </a:tabLst>
        <a:defRPr sz="2400">
          <a:solidFill>
            <a:srgbClr val="0048AA"/>
          </a:solidFill>
          <a:latin typeface="Lucida Sans Regular"/>
          <a:ea typeface="Lucida Sans Regular"/>
          <a:cs typeface="Lucida Sans Regular"/>
          <a:sym typeface="Lucida Sans Regular"/>
        </a:defRPr>
      </a:lvl9pPr>
    </p:bodyStyle>
    <p:otherStyle>
      <a:lvl1pPr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1pPr>
      <a:lvl2pPr indent="2286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2pPr>
      <a:lvl3pPr indent="4572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3pPr>
      <a:lvl4pPr indent="6858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4pPr>
      <a:lvl5pPr indent="9144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5pPr>
      <a:lvl6pPr indent="11430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6pPr>
      <a:lvl7pPr indent="13716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7pPr>
      <a:lvl8pPr indent="16002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8pPr>
      <a:lvl9pPr indent="1828800" algn="ctr" defTabSz="457200">
        <a:lnSpc>
          <a:spcPts val="1400"/>
        </a:lnSpc>
        <a:tabLst>
          <a:tab pos="1066800" algn="l"/>
        </a:tabLst>
        <a:defRPr sz="1200">
          <a:solidFill>
            <a:schemeClr val="tx1"/>
          </a:solidFill>
          <a:latin typeface="+mn-lt"/>
          <a:ea typeface="+mn-ea"/>
          <a:cs typeface="+mn-cs"/>
          <a:sym typeface="Lucida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45.tif"/><Relationship Id="rId6" Type="http://schemas.openxmlformats.org/officeDocument/2006/relationships/image" Target="../media/image46.png"/><Relationship Id="rId1" Type="http://schemas.microsoft.com/office/2007/relationships/media" Target="../media/media1.mov"/><Relationship Id="rId2" Type="http://schemas.openxmlformats.org/officeDocument/2006/relationships/audi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>
                <a:solidFill>
                  <a:srgbClr val="000000"/>
                </a:solidFill>
              </a:defRPr>
            </a:pPr>
            <a:r>
              <a:rPr sz="3600" b="1" cap="small" spc="144">
                <a:solidFill>
                  <a:srgbClr val="FFFFFF"/>
                </a:solidFill>
              </a:rPr>
              <a:t>Intractability III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special cases: trees</a:t>
            </a:r>
          </a:p>
          <a:p>
            <a:pPr lvl="0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special cases: planarity</a:t>
            </a:r>
          </a:p>
          <a:p>
            <a:pPr lvl="0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approximation algorithms </a:t>
            </a:r>
          </a:p>
          <a:p>
            <a:pPr lvl="0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FFFFFF"/>
                </a:solidFill>
              </a:rPr>
              <a:t>exact exponential algorithms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Planarity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Def.  </a:t>
            </a:r>
            <a:r>
              <a:rPr sz="2400">
                <a:uFill>
                  <a:solidFill/>
                </a:uFill>
              </a:rPr>
              <a:t>A graph is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planar</a:t>
            </a:r>
            <a:r>
              <a:rPr sz="2400">
                <a:uFill>
                  <a:solidFill/>
                </a:uFill>
              </a:rPr>
              <a:t> if it can be embedded in the plane in such a way that no two edges cross.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Applications.  </a:t>
            </a:r>
            <a:r>
              <a:rPr sz="2400">
                <a:uFill>
                  <a:solidFill/>
                </a:uFill>
              </a:rPr>
              <a:t>VLSI circuit design, computer graphics, ...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10</a:t>
            </a:fld>
            <a:endParaRPr sz="1200"/>
          </a:p>
        </p:txBody>
      </p:sp>
      <p:sp>
        <p:nvSpPr>
          <p:cNvPr id="209" name="Shape 209"/>
          <p:cNvSpPr/>
          <p:nvPr/>
        </p:nvSpPr>
        <p:spPr>
          <a:xfrm>
            <a:off x="895836" y="4244340"/>
            <a:ext cx="644102" cy="2258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547568" y="4171081"/>
            <a:ext cx="146526" cy="14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41680" y="4171081"/>
            <a:ext cx="146526" cy="14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1701725" y="4244340"/>
            <a:ext cx="717364" cy="2258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2580876" y="4244340"/>
            <a:ext cx="717364" cy="2258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3305870" y="4171081"/>
            <a:ext cx="146526" cy="14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426719" y="4171081"/>
            <a:ext cx="146526" cy="14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 flipH="1">
            <a:off x="3460027" y="4244340"/>
            <a:ext cx="717364" cy="2258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185021" y="4171081"/>
            <a:ext cx="146526" cy="14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547568" y="490367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2580876" y="4976929"/>
            <a:ext cx="717364" cy="2259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305870" y="490367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426719" y="490367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547568" y="343849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701725" y="3517900"/>
            <a:ext cx="717364" cy="2258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305870" y="343849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2426719" y="3438491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2426719" y="5489742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426719" y="2852420"/>
            <a:ext cx="146526" cy="146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2499982" y="3006569"/>
            <a:ext cx="2258" cy="424292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 flipV="1">
            <a:off x="2499982" y="3592641"/>
            <a:ext cx="2258" cy="570810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2499982" y="4325230"/>
            <a:ext cx="2258" cy="570811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 flipV="1">
            <a:off x="2499982" y="5057819"/>
            <a:ext cx="2258" cy="424293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 flipV="1">
            <a:off x="1672725" y="2925678"/>
            <a:ext cx="746364" cy="526550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 flipH="1">
            <a:off x="866837" y="3571273"/>
            <a:ext cx="702100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66837" y="4303863"/>
            <a:ext cx="702100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1672725" y="5036453"/>
            <a:ext cx="746364" cy="526549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2580876" y="2925679"/>
            <a:ext cx="746363" cy="526550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 flipH="1" flipV="1">
            <a:off x="3431027" y="3571273"/>
            <a:ext cx="775364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 flipV="1">
            <a:off x="3431027" y="4303863"/>
            <a:ext cx="775363" cy="613544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 flipV="1">
            <a:off x="2580876" y="5036453"/>
            <a:ext cx="746363" cy="526549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 flipH="1" flipV="1">
            <a:off x="2551876" y="3571273"/>
            <a:ext cx="775363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 flipV="1">
            <a:off x="2551876" y="4303863"/>
            <a:ext cx="775363" cy="613544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 flipV="1">
            <a:off x="1672725" y="3571273"/>
            <a:ext cx="775363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672725" y="4303863"/>
            <a:ext cx="775363" cy="613545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1620831" y="4325230"/>
            <a:ext cx="2258" cy="570811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 flipV="1">
            <a:off x="3379132" y="3592641"/>
            <a:ext cx="2259" cy="570810"/>
          </a:xfrm>
          <a:prstGeom prst="line">
            <a:avLst/>
          </a:prstGeom>
          <a:ln w="12700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9477022" y="5010099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11438330" y="5010099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0458764" y="5010099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9477022" y="3373966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1438330" y="3373966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10458764" y="3373966"/>
            <a:ext cx="163262" cy="165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 flipV="1">
            <a:off x="10541484" y="3550433"/>
            <a:ext cx="2259" cy="144877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9616338" y="3526469"/>
            <a:ext cx="925146" cy="1472738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 flipV="1">
            <a:off x="9559741" y="3550433"/>
            <a:ext cx="1961309" cy="144877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 flipH="1" flipV="1">
            <a:off x="9616338" y="3526468"/>
            <a:ext cx="1904712" cy="1472739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 flipV="1">
            <a:off x="9559742" y="3550433"/>
            <a:ext cx="981743" cy="144877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9559741" y="3550434"/>
            <a:ext cx="2259" cy="1448773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 flipV="1">
            <a:off x="11521048" y="3550433"/>
            <a:ext cx="2259" cy="144877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 flipH="1" flipV="1">
            <a:off x="10541484" y="3550433"/>
            <a:ext cx="979567" cy="144877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 flipH="1">
            <a:off x="10541484" y="3550434"/>
            <a:ext cx="979567" cy="1448773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1388533" y="5928078"/>
            <a:ext cx="22098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8702" marR="58702">
              <a:spcBef>
                <a:spcPts val="1200"/>
              </a:spcBef>
              <a:buClr>
                <a:srgbClr val="606060"/>
              </a:buClr>
              <a:buFont typeface="Helvetica"/>
              <a:tabLst>
                <a:tab pos="1066800" algn="l"/>
              </a:tabLst>
              <a:defRPr b="1">
                <a:solidFill>
                  <a:srgbClr val="000000"/>
                </a:solidFill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planar</a:t>
            </a:r>
          </a:p>
        </p:txBody>
      </p:sp>
      <p:sp>
        <p:nvSpPr>
          <p:cNvPr id="262" name="Shape 262"/>
          <p:cNvSpPr/>
          <p:nvPr/>
        </p:nvSpPr>
        <p:spPr>
          <a:xfrm>
            <a:off x="5810391" y="4979811"/>
            <a:ext cx="162048" cy="16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57109" y="4979811"/>
            <a:ext cx="162047" cy="16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5810391" y="3758712"/>
            <a:ext cx="162048" cy="16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7757109" y="3758712"/>
            <a:ext cx="162047" cy="16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6819400" y="2920153"/>
            <a:ext cx="162048" cy="164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 flipH="1" flipV="1">
            <a:off x="6901504" y="3095213"/>
            <a:ext cx="937710" cy="1873792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 flipV="1">
            <a:off x="5892494" y="3933773"/>
            <a:ext cx="1946719" cy="1035232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 flipH="1" flipV="1">
            <a:off x="5948671" y="3910000"/>
            <a:ext cx="1890542" cy="1059006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 flipV="1">
            <a:off x="5892494" y="3095213"/>
            <a:ext cx="1009011" cy="1873792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5892494" y="3933772"/>
            <a:ext cx="2259" cy="1035233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 flipV="1">
            <a:off x="7839212" y="3933773"/>
            <a:ext cx="2259" cy="1035232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 flipH="1" flipV="1">
            <a:off x="6957679" y="3071440"/>
            <a:ext cx="823197" cy="700241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H="1">
            <a:off x="5983240" y="3840839"/>
            <a:ext cx="1763067" cy="2259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 flipV="1">
            <a:off x="5948670" y="3071440"/>
            <a:ext cx="894497" cy="700241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 flipH="1">
            <a:off x="5983240" y="5061937"/>
            <a:ext cx="1763067" cy="2259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5498535" y="5384800"/>
            <a:ext cx="278130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 lvl="0">
              <a:spcBef>
                <a:spcPts val="1200"/>
              </a:spcBef>
              <a:buClr>
                <a:srgbClr val="606060"/>
              </a:buClr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K</a:t>
            </a:r>
            <a:r>
              <a:rPr sz="1600" b="1" baseline="-22625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5</a:t>
            </a: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 is nonplanar</a:t>
            </a:r>
          </a:p>
        </p:txBody>
      </p:sp>
      <p:sp>
        <p:nvSpPr>
          <p:cNvPr id="278" name="Shape 278"/>
          <p:cNvSpPr/>
          <p:nvPr/>
        </p:nvSpPr>
        <p:spPr>
          <a:xfrm>
            <a:off x="9018129" y="5384800"/>
            <a:ext cx="3162301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 lvl="0">
              <a:spcBef>
                <a:spcPts val="1200"/>
              </a:spcBef>
              <a:buClr>
                <a:srgbClr val="606060"/>
              </a:buClr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K</a:t>
            </a:r>
            <a:r>
              <a:rPr sz="1600" b="1" baseline="-22625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3,3</a:t>
            </a: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 is nonplanar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Planarity testing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[Hopcroft-Tarjan 1974]</a:t>
            </a:r>
            <a:r>
              <a:rPr sz="2400">
                <a:solidFill>
                  <a:srgbClr val="0048AA"/>
                </a:solidFill>
              </a:rPr>
              <a:t>  </a:t>
            </a:r>
            <a:r>
              <a:rPr sz="2400"/>
              <a:t>There exists an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time algorithm to determine whether a graph is planar.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11</a:t>
            </a:fld>
            <a:endParaRPr sz="1200"/>
          </a:p>
        </p:txBody>
      </p:sp>
      <p:sp>
        <p:nvSpPr>
          <p:cNvPr id="283" name="Shape 283"/>
          <p:cNvSpPr/>
          <p:nvPr/>
        </p:nvSpPr>
        <p:spPr>
          <a:xfrm>
            <a:off x="8561559" y="2253544"/>
            <a:ext cx="205343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lnSpc>
                <a:spcPct val="120000"/>
              </a:lnSpc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simple planar graph</a:t>
            </a:r>
          </a:p>
          <a:p>
            <a:pPr lvl="0">
              <a:lnSpc>
                <a:spcPct val="120000"/>
              </a:lnSpc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has at ≤ 3n edges</a:t>
            </a:r>
          </a:p>
        </p:txBody>
      </p:sp>
      <p:sp>
        <p:nvSpPr>
          <p:cNvPr id="284" name="Shape 284"/>
          <p:cNvSpPr/>
          <p:nvPr/>
        </p:nvSpPr>
        <p:spPr>
          <a:xfrm>
            <a:off x="8768068" y="1779651"/>
            <a:ext cx="174144" cy="35394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287" name="Group 287"/>
          <p:cNvGrpSpPr/>
          <p:nvPr/>
        </p:nvGrpSpPr>
        <p:grpSpPr>
          <a:xfrm>
            <a:off x="2730500" y="4140200"/>
            <a:ext cx="7543800" cy="3127249"/>
            <a:chOff x="0" y="0"/>
            <a:chExt cx="7543800" cy="3127248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7543800" cy="31272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86" name="planarity.pdf"/>
            <p:cNvPicPr/>
            <p:nvPr/>
          </p:nvPicPr>
          <p:blipFill>
            <a:blip r:embed="rId3">
              <a:extLst/>
            </a:blip>
            <a:srcRect l="15723" t="3668" r="15237" b="76455"/>
            <a:stretch>
              <a:fillRect/>
            </a:stretch>
          </p:blipFill>
          <p:spPr>
            <a:xfrm>
              <a:off x="249019" y="150876"/>
              <a:ext cx="7104898" cy="2647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Polynomial time detour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Graph minor theorem.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[Robertson-Seymour 1980s]</a:t>
            </a:r>
            <a:b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</a:br>
            <a:r>
              <a:rPr sz="2400">
                <a:solidFill>
                  <a:srgbClr val="0048AA"/>
                </a:solidFill>
              </a:rPr>
              <a:t>Pf of theorem.  </a:t>
            </a:r>
            <a:r>
              <a:rPr sz="2400">
                <a:uFill>
                  <a:solidFill/>
                </a:uFill>
              </a:rPr>
              <a:t>Tour de force. 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Corollary.  </a:t>
            </a:r>
            <a:r>
              <a:rPr sz="2400">
                <a:uFill>
                  <a:solidFill/>
                </a:uFill>
              </a:rPr>
              <a:t>There exist an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05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algorithm to determine if a graph can be embedded in the torus in such a way that no two edges cross.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Mind boggling fact 1.  </a:t>
            </a:r>
            <a:r>
              <a:rPr sz="2400">
                <a:uFill>
                  <a:solidFill/>
                </a:uFill>
              </a:rPr>
              <a:t>The proof is highly nonconstructive!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Mind boggling fact 2.  </a:t>
            </a:r>
            <a:r>
              <a:rPr sz="2400">
                <a:uFill>
                  <a:solidFill/>
                </a:uFill>
              </a:rPr>
              <a:t>The constant of proportionality is enormous!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There exists an explicit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algorithm.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Practice.  </a:t>
            </a:r>
            <a:r>
              <a:rPr sz="2400">
                <a:uFill>
                  <a:solidFill/>
                </a:uFill>
              </a:rPr>
              <a:t>LEDA implementation guarantees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05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.</a:t>
            </a:r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12</a:t>
            </a:fld>
            <a:endParaRPr sz="1200"/>
          </a:p>
        </p:txBody>
      </p:sp>
      <p:sp>
        <p:nvSpPr>
          <p:cNvPr id="294" name="Shape 294"/>
          <p:cNvSpPr/>
          <p:nvPr/>
        </p:nvSpPr>
        <p:spPr>
          <a:xfrm>
            <a:off x="914400" y="5676900"/>
            <a:ext cx="9563100" cy="1993900"/>
          </a:xfrm>
          <a:prstGeom prst="rect">
            <a:avLst/>
          </a:prstGeom>
          <a:solidFill>
            <a:srgbClr val="FFFFFF"/>
          </a:solidFill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3200" tIns="203200" rIns="203200" bIns="203200"/>
          <a:lstStyle/>
          <a:p>
            <a:pPr marL="7224" marR="7224" lvl="0" algn="l" defTabSz="1295400">
              <a:lnSpc>
                <a:spcPct val="150000"/>
              </a:lnSpc>
              <a:buClrTx/>
              <a:buFontTx/>
              <a:tabLst/>
              <a:defRPr sz="1800">
                <a:solidFill>
                  <a:srgbClr val="000000"/>
                </a:solidFill>
              </a:defRPr>
            </a:pPr>
            <a:r>
              <a:rPr sz="23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“ Unfortunately, for any instance G = (V, E) that one could fit into the known</a:t>
            </a:r>
          </a:p>
          <a:p>
            <a:pPr marL="7224" marR="7224" lvl="0" algn="l" defTabSz="1295400">
              <a:lnSpc>
                <a:spcPct val="150000"/>
              </a:lnSpc>
              <a:buClrTx/>
              <a:buFontTx/>
              <a:tabLst/>
              <a:defRPr sz="1800">
                <a:solidFill>
                  <a:srgbClr val="000000"/>
                </a:solidFill>
              </a:defRPr>
            </a:pPr>
            <a:r>
              <a:rPr sz="23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  universe, one would easily prefer n</a:t>
            </a:r>
            <a:r>
              <a:rPr sz="2300" i="1" baseline="31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70</a:t>
            </a:r>
            <a:r>
              <a:rPr sz="23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to even constant time, if that constant</a:t>
            </a:r>
          </a:p>
          <a:p>
            <a:pPr marL="7224" marR="7224" lvl="0" algn="l" defTabSz="1295400">
              <a:lnSpc>
                <a:spcPct val="150000"/>
              </a:lnSpc>
              <a:buClrTx/>
              <a:buFontTx/>
              <a:tabLst/>
              <a:defRPr sz="1800">
                <a:solidFill>
                  <a:srgbClr val="000000"/>
                </a:solidFill>
              </a:defRPr>
            </a:pPr>
            <a:r>
              <a:rPr sz="23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  had to be one of Robertson and Seymour's. ”</a:t>
            </a:r>
            <a:r>
              <a:rPr sz="23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rPr>
              <a:t>       — David Johnson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9870230" y="4013200"/>
            <a:ext cx="2358250" cy="698501"/>
            <a:chOff x="0" y="0"/>
            <a:chExt cx="2358249" cy="698500"/>
          </a:xfrm>
        </p:grpSpPr>
        <p:sp>
          <p:nvSpPr>
            <p:cNvPr id="295" name="Shape 295"/>
            <p:cNvSpPr/>
            <p:nvPr/>
          </p:nvSpPr>
          <p:spPr>
            <a:xfrm>
              <a:off x="-1" y="0"/>
              <a:ext cx="2358251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tabLst>
                  <a:tab pos="1066800" algn="l"/>
                </a:tabLst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more than 2↑2↑2↑(n/2)</a:t>
              </a:r>
            </a:p>
          </p:txBody>
        </p:sp>
        <p:sp>
          <p:nvSpPr>
            <p:cNvPr id="296" name="Shape 296"/>
            <p:cNvSpPr/>
            <p:nvPr/>
          </p:nvSpPr>
          <p:spPr>
            <a:xfrm flipV="1">
              <a:off x="416770" y="362561"/>
              <a:ext cx="252247" cy="3359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build="p" animBg="1" advAuto="0"/>
      <p:bldP spid="294" grpId="2" animBg="1" advAuto="0"/>
      <p:bldP spid="297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Problems on planar graphs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Fact 0.  </a:t>
            </a:r>
            <a:r>
              <a:rPr sz="2400">
                <a:uFill>
                  <a:solidFill/>
                </a:uFill>
              </a:rPr>
              <a:t>Many graph problems can be solved faster in planar graphs.</a:t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Ex.  </a:t>
            </a:r>
            <a:r>
              <a:rPr sz="2400">
                <a:uFill>
                  <a:solidFill/>
                </a:uFill>
              </a:rPr>
              <a:t>Shortest paths, max flow, MST, matchings, …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Fact 1.  </a:t>
            </a:r>
            <a:r>
              <a:rPr sz="2400">
                <a:uFill>
                  <a:solidFill/>
                </a:uFill>
              </a:rPr>
              <a:t>Some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-complete problems become tractable in planar graphs.</a:t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Ex.  </a:t>
            </a:r>
            <a:r>
              <a:rPr sz="2400" cap="small">
                <a:uFill>
                  <a:solidFill/>
                </a:uFill>
              </a:rPr>
              <a:t>Max-Cut</a:t>
            </a:r>
            <a:r>
              <a:rPr sz="2400">
                <a:uFill>
                  <a:solidFill/>
                </a:uFill>
              </a:rPr>
              <a:t>, I</a:t>
            </a:r>
            <a:r>
              <a:rPr sz="2400" cap="small">
                <a:uFill>
                  <a:solidFill/>
                </a:uFill>
              </a:rPr>
              <a:t>sing</a:t>
            </a:r>
            <a:r>
              <a:rPr sz="2400">
                <a:uFill>
                  <a:solidFill/>
                </a:uFill>
              </a:rPr>
              <a:t>, C</a:t>
            </a:r>
            <a:r>
              <a:rPr sz="2400" cap="small">
                <a:uFill>
                  <a:solidFill/>
                </a:uFill>
              </a:rPr>
              <a:t>lique</a:t>
            </a:r>
            <a:r>
              <a:rPr sz="2400">
                <a:uFill>
                  <a:solidFill/>
                </a:uFill>
              </a:rPr>
              <a:t>, </a:t>
            </a:r>
            <a:r>
              <a:rPr sz="2400" cap="small">
                <a:uFill>
                  <a:solidFill/>
                </a:uFill>
              </a:rPr>
              <a:t>Graph-Isomorphism</a:t>
            </a:r>
            <a:r>
              <a:rPr sz="2400">
                <a:uFill>
                  <a:solidFill/>
                </a:uFill>
              </a:rPr>
              <a:t>,</a:t>
            </a:r>
            <a:r>
              <a:rPr sz="2400" cap="small">
                <a:uFill>
                  <a:solidFill/>
                </a:uFill>
              </a:rPr>
              <a:t> 4-color, ...</a:t>
            </a: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Fact 2.  </a:t>
            </a:r>
            <a:r>
              <a:rPr sz="2400">
                <a:uFill>
                  <a:solidFill/>
                </a:uFill>
              </a:rPr>
              <a:t>Other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-complete problems become easier in planar graphs.</a:t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Ex.  </a:t>
            </a:r>
            <a:r>
              <a:rPr sz="2400" cap="small">
                <a:uFill>
                  <a:solidFill/>
                </a:uFill>
              </a:rPr>
              <a:t>Independent-Set</a:t>
            </a:r>
            <a:r>
              <a:rPr sz="2400">
                <a:uFill>
                  <a:solidFill/>
                </a:uFill>
              </a:rPr>
              <a:t>,</a:t>
            </a:r>
            <a:r>
              <a:rPr sz="2400" cap="small">
                <a:uFill>
                  <a:solidFill/>
                </a:uFill>
              </a:rPr>
              <a:t> Vertex-Cover</a:t>
            </a:r>
            <a:r>
              <a:rPr sz="2400">
                <a:uFill>
                  <a:solidFill/>
                </a:uFill>
              </a:rPr>
              <a:t>,</a:t>
            </a:r>
            <a:r>
              <a:rPr sz="2400" cap="small">
                <a:uFill>
                  <a:solidFill/>
                </a:uFill>
              </a:rPr>
              <a:t> TSP,  Steiner-Tree, ...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13</a:t>
            </a:fld>
            <a:endParaRPr sz="1200"/>
          </a:p>
        </p:txBody>
      </p:sp>
      <p:grpSp>
        <p:nvGrpSpPr>
          <p:cNvPr id="306" name="Group 306"/>
          <p:cNvGrpSpPr/>
          <p:nvPr/>
        </p:nvGrpSpPr>
        <p:grpSpPr>
          <a:xfrm>
            <a:off x="660400" y="6235700"/>
            <a:ext cx="5816602" cy="2452623"/>
            <a:chOff x="0" y="0"/>
            <a:chExt cx="5816601" cy="2452622"/>
          </a:xfrm>
        </p:grpSpPr>
        <p:sp>
          <p:nvSpPr>
            <p:cNvPr id="304" name="Shape 304"/>
            <p:cNvSpPr/>
            <p:nvPr/>
          </p:nvSpPr>
          <p:spPr>
            <a:xfrm>
              <a:off x="0" y="0"/>
              <a:ext cx="5816602" cy="24526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05" name="planar-maxflow.pdf"/>
            <p:cNvPicPr/>
            <p:nvPr/>
          </p:nvPicPr>
          <p:blipFill>
            <a:blip r:embed="rId3">
              <a:extLst/>
            </a:blip>
            <a:srcRect l="13235" t="9848" r="18464" b="68813"/>
            <a:stretch>
              <a:fillRect/>
            </a:stretch>
          </p:blipFill>
          <p:spPr>
            <a:xfrm>
              <a:off x="0" y="0"/>
              <a:ext cx="5602174" cy="2264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0" name="Group 310"/>
          <p:cNvGrpSpPr/>
          <p:nvPr/>
        </p:nvGrpSpPr>
        <p:grpSpPr>
          <a:xfrm>
            <a:off x="6858000" y="6241136"/>
            <a:ext cx="5778502" cy="2451101"/>
            <a:chOff x="0" y="0"/>
            <a:chExt cx="5778500" cy="2451100"/>
          </a:xfrm>
        </p:grpSpPr>
        <p:sp>
          <p:nvSpPr>
            <p:cNvPr id="307" name="Shape 307"/>
            <p:cNvSpPr/>
            <p:nvPr/>
          </p:nvSpPr>
          <p:spPr>
            <a:xfrm>
              <a:off x="0" y="0"/>
              <a:ext cx="5778501" cy="24511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08" name="appplanar.pdf"/>
            <p:cNvPicPr/>
            <p:nvPr/>
          </p:nvPicPr>
          <p:blipFill>
            <a:blip r:embed="rId4">
              <a:extLst/>
            </a:blip>
            <a:srcRect l="18403" t="14111" r="16258" b="68130"/>
            <a:stretch>
              <a:fillRect/>
            </a:stretch>
          </p:blipFill>
          <p:spPr>
            <a:xfrm rot="120729">
              <a:off x="105876" y="155461"/>
              <a:ext cx="5488357" cy="1941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9" name="Shape 309"/>
            <p:cNvSpPr/>
            <p:nvPr/>
          </p:nvSpPr>
          <p:spPr>
            <a:xfrm>
              <a:off x="2662903" y="1942127"/>
              <a:ext cx="2796049" cy="227699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1" build="p" animBg="1" advAuto="0"/>
      <p:bldP spid="310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444500" y="5651500"/>
            <a:ext cx="12192000" cy="204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" y="44"/>
                </a:moveTo>
                <a:lnTo>
                  <a:pt x="0" y="21600"/>
                </a:lnTo>
                <a:lnTo>
                  <a:pt x="21600" y="21501"/>
                </a:lnTo>
                <a:lnTo>
                  <a:pt x="21600" y="0"/>
                </a:lnTo>
              </a:path>
            </a:pathLst>
          </a:custGeom>
          <a:ln>
            <a:solidFill/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lnSpc>
                <a:spcPts val="5000"/>
              </a:lnSpc>
              <a:buClrTx/>
              <a:buFontTx/>
              <a:tabLst>
                <a:tab pos="1066800" algn="l"/>
              </a:tabLst>
              <a:defRPr sz="420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graph 3-colorability</a:t>
            </a:r>
          </a:p>
        </p:txBody>
      </p:sp>
      <p:sp>
        <p:nvSpPr>
          <p:cNvPr id="316" name="Shape 3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48AA"/>
                </a:solidFill>
              </a:rPr>
              <a:t>Planar-3-Color</a:t>
            </a:r>
            <a:r>
              <a:rPr sz="2400">
                <a:solidFill>
                  <a:srgbClr val="0048AA"/>
                </a:solidFill>
              </a:rPr>
              <a:t>.  </a:t>
            </a:r>
            <a:r>
              <a:rPr sz="2400"/>
              <a:t>Given a planar graph, can it be colored using 3 colors</a:t>
            </a:r>
            <a:br>
              <a:rPr sz="2400"/>
            </a:br>
            <a:r>
              <a:rPr sz="2400"/>
              <a:t>so that no two adjacent nodes have the same color?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14</a:t>
            </a:fld>
            <a:endParaRPr sz="1200"/>
          </a:p>
        </p:txBody>
      </p:sp>
      <p:grpSp>
        <p:nvGrpSpPr>
          <p:cNvPr id="357" name="Group 357"/>
          <p:cNvGrpSpPr/>
          <p:nvPr/>
        </p:nvGrpSpPr>
        <p:grpSpPr>
          <a:xfrm>
            <a:off x="393699" y="3788268"/>
            <a:ext cx="4224304" cy="3637281"/>
            <a:chOff x="0" y="0"/>
            <a:chExt cx="4224302" cy="3637280"/>
          </a:xfrm>
        </p:grpSpPr>
        <p:sp>
          <p:nvSpPr>
            <p:cNvPr id="318" name="Shape 318"/>
            <p:cNvSpPr/>
            <p:nvPr/>
          </p:nvSpPr>
          <p:spPr>
            <a:xfrm>
              <a:off x="173236" y="1819592"/>
              <a:ext cx="77480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94804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121277" y="1819592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154984" y="1819592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983651" y="1732038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3238187" y="1819592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94804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154984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06495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983651" y="2599831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94804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121277" y="957379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983651" y="869825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983651" y="3464076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1983651" y="0"/>
              <a:ext cx="171334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069317" y="173204"/>
              <a:ext cx="2259" cy="69662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flipV="1">
              <a:off x="20693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069317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flipV="1">
              <a:off x="2069317" y="2767454"/>
              <a:ext cx="2259" cy="69662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1096528" y="87553"/>
              <a:ext cx="887124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flipH="1">
              <a:off x="148488" y="1018285"/>
              <a:ext cx="826205" cy="738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8488" y="1880498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096528" y="2742712"/>
              <a:ext cx="887124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154984" y="87553"/>
              <a:ext cx="934716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flipH="1" flipV="1">
              <a:off x="3213439" y="1018287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flipV="1">
              <a:off x="3213439" y="1880498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flipV="1">
              <a:off x="2154984" y="2742712"/>
              <a:ext cx="934715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flipH="1" flipV="1">
              <a:off x="2130236" y="1018287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 flipV="1">
              <a:off x="2130236" y="1880498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flipV="1">
              <a:off x="1096528" y="1018287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096528" y="1880498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035610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flipV="1">
              <a:off x="20693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069317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4444999" y="3784599"/>
            <a:ext cx="4224304" cy="3637282"/>
            <a:chOff x="0" y="0"/>
            <a:chExt cx="4224302" cy="3637280"/>
          </a:xfrm>
        </p:grpSpPr>
        <p:sp>
          <p:nvSpPr>
            <p:cNvPr id="358" name="Shape 358"/>
            <p:cNvSpPr/>
            <p:nvPr/>
          </p:nvSpPr>
          <p:spPr>
            <a:xfrm>
              <a:off x="173236" y="1819592"/>
              <a:ext cx="77480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94804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121277" y="1819592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154984" y="1819592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983651" y="1732038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 flipH="1">
              <a:off x="3238187" y="1819592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94804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154984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06495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1983651" y="2599831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94804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121277" y="957379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983651" y="869825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983651" y="3464076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983651" y="0"/>
              <a:ext cx="171334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 flipH="1" flipV="1">
              <a:off x="2070445" y="173202"/>
              <a:ext cx="3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 flipV="1">
              <a:off x="2070446" y="1043027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 flipH="1" flipV="1">
              <a:off x="2070445" y="1905240"/>
              <a:ext cx="2" cy="6890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 flipV="1">
              <a:off x="2070445" y="2767452"/>
              <a:ext cx="3" cy="6966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flipV="1">
              <a:off x="1096528" y="87553"/>
              <a:ext cx="887124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flipH="1">
              <a:off x="148488" y="1018285"/>
              <a:ext cx="826205" cy="738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8488" y="1880498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096528" y="2742712"/>
              <a:ext cx="887124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154984" y="87553"/>
              <a:ext cx="934716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 flipH="1" flipV="1">
              <a:off x="3213439" y="1018287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 flipV="1">
              <a:off x="3213439" y="1880498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flipV="1">
              <a:off x="2154984" y="2742712"/>
              <a:ext cx="934715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 flipH="1" flipV="1">
              <a:off x="2130236" y="1018287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flipV="1">
              <a:off x="2130236" y="1880498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 flipV="1">
              <a:off x="1096528" y="1018287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096528" y="1880498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035610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8496299" y="3784599"/>
            <a:ext cx="4224304" cy="3637282"/>
            <a:chOff x="0" y="0"/>
            <a:chExt cx="4224302" cy="3637280"/>
          </a:xfrm>
        </p:grpSpPr>
        <p:sp>
          <p:nvSpPr>
            <p:cNvPr id="396" name="Shape 396"/>
            <p:cNvSpPr/>
            <p:nvPr/>
          </p:nvSpPr>
          <p:spPr>
            <a:xfrm>
              <a:off x="173236" y="1819592"/>
              <a:ext cx="77480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94804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121277" y="1819592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2154984" y="1819592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83651" y="1732038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 flipH="1">
              <a:off x="3238187" y="1819592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94804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154984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06495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983651" y="2599831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94804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121277" y="957379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983651" y="869825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983651" y="3464076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983651" y="0"/>
              <a:ext cx="171334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5D5D5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 flipH="1" flipV="1">
              <a:off x="2070445" y="173202"/>
              <a:ext cx="3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flipV="1">
              <a:off x="20693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69317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flipV="1">
              <a:off x="2070445" y="2767452"/>
              <a:ext cx="3" cy="6966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 flipV="1">
              <a:off x="1096528" y="87553"/>
              <a:ext cx="887124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flipH="1">
              <a:off x="148488" y="1018285"/>
              <a:ext cx="826205" cy="738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148488" y="1880498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096528" y="2742712"/>
              <a:ext cx="887124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54984" y="87553"/>
              <a:ext cx="934716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flipH="1" flipV="1">
              <a:off x="3213439" y="1018287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flipV="1">
              <a:off x="3213439" y="1880498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flipV="1">
              <a:off x="2154984" y="2742712"/>
              <a:ext cx="934715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 flipH="1" flipV="1">
              <a:off x="2130236" y="1018287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flipV="1">
              <a:off x="2130236" y="1880498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 flipV="1">
              <a:off x="1096528" y="1018287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096528" y="1880498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035610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 flipV="1">
              <a:off x="2070446" y="1043027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 flipH="1" flipV="1">
              <a:off x="2070445" y="1905240"/>
              <a:ext cx="2" cy="6890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map 3-colorability</a:t>
            </a:r>
          </a:p>
        </p:txBody>
      </p:sp>
      <p:sp>
        <p:nvSpPr>
          <p:cNvPr id="438" name="Shape 4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48AA"/>
                </a:solidFill>
              </a:rPr>
              <a:t>Planar-Map-3-Color</a:t>
            </a:r>
            <a:r>
              <a:rPr sz="2400">
                <a:solidFill>
                  <a:srgbClr val="0048AA"/>
                </a:solidFill>
              </a:rPr>
              <a:t>.  </a:t>
            </a:r>
            <a:r>
              <a:rPr sz="2400"/>
              <a:t>Given a planar map, can it be colored using 3 colors</a:t>
            </a:r>
            <a:br>
              <a:rPr sz="2400"/>
            </a:br>
            <a:r>
              <a:rPr sz="2400"/>
              <a:t>so that no two adjacent regions have the same color?</a:t>
            </a: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15</a:t>
            </a:fld>
            <a:endParaRPr sz="1200"/>
          </a:p>
        </p:txBody>
      </p:sp>
      <p:sp>
        <p:nvSpPr>
          <p:cNvPr id="440" name="Shape 440"/>
          <p:cNvSpPr/>
          <p:nvPr/>
        </p:nvSpPr>
        <p:spPr>
          <a:xfrm>
            <a:off x="2197100" y="8458200"/>
            <a:ext cx="2514600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tabLst>
                <a:tab pos="1066800" algn="l"/>
              </a:tabLst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b="0"/>
            </a:pPr>
            <a:r>
              <a:rPr b="1"/>
              <a:t>yes instance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2781300" y="3818184"/>
            <a:ext cx="5732216" cy="5355450"/>
            <a:chOff x="0" y="0"/>
            <a:chExt cx="5732215" cy="5355448"/>
          </a:xfrm>
        </p:grpSpPr>
        <p:sp>
          <p:nvSpPr>
            <p:cNvPr id="441" name="Shape 441"/>
            <p:cNvSpPr/>
            <p:nvPr/>
          </p:nvSpPr>
          <p:spPr>
            <a:xfrm>
              <a:off x="1426633" y="189653"/>
              <a:ext cx="1663983" cy="108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" y="0"/>
                  </a:moveTo>
                  <a:lnTo>
                    <a:pt x="4590" y="874"/>
                  </a:lnTo>
                  <a:lnTo>
                    <a:pt x="7157" y="1457"/>
                  </a:lnTo>
                  <a:lnTo>
                    <a:pt x="10554" y="1998"/>
                  </a:lnTo>
                  <a:lnTo>
                    <a:pt x="13665" y="2497"/>
                  </a:lnTo>
                  <a:lnTo>
                    <a:pt x="19085" y="3121"/>
                  </a:lnTo>
                  <a:lnTo>
                    <a:pt x="21600" y="3454"/>
                  </a:lnTo>
                  <a:lnTo>
                    <a:pt x="21522" y="21059"/>
                  </a:lnTo>
                  <a:lnTo>
                    <a:pt x="8298" y="19228"/>
                  </a:lnTo>
                  <a:lnTo>
                    <a:pt x="8012" y="21600"/>
                  </a:lnTo>
                  <a:lnTo>
                    <a:pt x="7520" y="20476"/>
                  </a:lnTo>
                  <a:lnTo>
                    <a:pt x="6301" y="20684"/>
                  </a:lnTo>
                  <a:lnTo>
                    <a:pt x="4564" y="21101"/>
                  </a:lnTo>
                  <a:lnTo>
                    <a:pt x="4253" y="18062"/>
                  </a:lnTo>
                  <a:lnTo>
                    <a:pt x="2178" y="15607"/>
                  </a:lnTo>
                  <a:lnTo>
                    <a:pt x="2489" y="13318"/>
                  </a:lnTo>
                  <a:lnTo>
                    <a:pt x="2697" y="11445"/>
                  </a:lnTo>
                  <a:lnTo>
                    <a:pt x="0" y="536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943664" y="1153724"/>
              <a:ext cx="1144695" cy="97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" y="0"/>
                  </a:moveTo>
                  <a:lnTo>
                    <a:pt x="1288" y="8065"/>
                  </a:lnTo>
                  <a:lnTo>
                    <a:pt x="0" y="19607"/>
                  </a:lnTo>
                  <a:lnTo>
                    <a:pt x="6253" y="20209"/>
                  </a:lnTo>
                  <a:lnTo>
                    <a:pt x="20880" y="21600"/>
                  </a:lnTo>
                  <a:lnTo>
                    <a:pt x="21600" y="222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76215" y="2061351"/>
              <a:ext cx="1187592" cy="93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5" y="0"/>
                  </a:moveTo>
                  <a:lnTo>
                    <a:pt x="726" y="12970"/>
                  </a:lnTo>
                  <a:lnTo>
                    <a:pt x="0" y="20430"/>
                  </a:lnTo>
                  <a:lnTo>
                    <a:pt x="10818" y="21161"/>
                  </a:lnTo>
                  <a:lnTo>
                    <a:pt x="21092" y="21600"/>
                  </a:lnTo>
                  <a:lnTo>
                    <a:pt x="21418" y="11507"/>
                  </a:lnTo>
                  <a:lnTo>
                    <a:pt x="21600" y="1609"/>
                  </a:lnTo>
                  <a:lnTo>
                    <a:pt x="15719" y="1463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047522" y="2930595"/>
              <a:ext cx="1144694" cy="1185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06" y="0"/>
                  </a:moveTo>
                  <a:lnTo>
                    <a:pt x="21600" y="876"/>
                  </a:lnTo>
                  <a:lnTo>
                    <a:pt x="20694" y="19962"/>
                  </a:lnTo>
                  <a:lnTo>
                    <a:pt x="14501" y="19619"/>
                  </a:lnTo>
                  <a:lnTo>
                    <a:pt x="8723" y="19429"/>
                  </a:lnTo>
                  <a:lnTo>
                    <a:pt x="8723" y="20190"/>
                  </a:lnTo>
                  <a:lnTo>
                    <a:pt x="3890" y="20190"/>
                  </a:lnTo>
                  <a:lnTo>
                    <a:pt x="3625" y="21600"/>
                  </a:lnTo>
                  <a:lnTo>
                    <a:pt x="0" y="21143"/>
                  </a:lnTo>
                  <a:lnTo>
                    <a:pt x="2039" y="4990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499078" y="3106702"/>
              <a:ext cx="2318739" cy="224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0"/>
                  </a:moveTo>
                  <a:lnTo>
                    <a:pt x="11042" y="181"/>
                  </a:lnTo>
                  <a:lnTo>
                    <a:pt x="11042" y="4099"/>
                  </a:lnTo>
                  <a:lnTo>
                    <a:pt x="13481" y="5184"/>
                  </a:lnTo>
                  <a:lnTo>
                    <a:pt x="14152" y="4822"/>
                  </a:lnTo>
                  <a:lnTo>
                    <a:pt x="15734" y="5666"/>
                  </a:lnTo>
                  <a:lnTo>
                    <a:pt x="16684" y="5606"/>
                  </a:lnTo>
                  <a:lnTo>
                    <a:pt x="18528" y="4762"/>
                  </a:lnTo>
                  <a:lnTo>
                    <a:pt x="19589" y="5586"/>
                  </a:lnTo>
                  <a:lnTo>
                    <a:pt x="20520" y="5787"/>
                  </a:lnTo>
                  <a:lnTo>
                    <a:pt x="20520" y="8982"/>
                  </a:lnTo>
                  <a:lnTo>
                    <a:pt x="21600" y="10971"/>
                  </a:lnTo>
                  <a:lnTo>
                    <a:pt x="21358" y="13683"/>
                  </a:lnTo>
                  <a:lnTo>
                    <a:pt x="20185" y="14768"/>
                  </a:lnTo>
                  <a:lnTo>
                    <a:pt x="19924" y="13784"/>
                  </a:lnTo>
                  <a:lnTo>
                    <a:pt x="19589" y="14226"/>
                  </a:lnTo>
                  <a:lnTo>
                    <a:pt x="19850" y="14869"/>
                  </a:lnTo>
                  <a:lnTo>
                    <a:pt x="17746" y="16496"/>
                  </a:lnTo>
                  <a:lnTo>
                    <a:pt x="17243" y="16597"/>
                  </a:lnTo>
                  <a:lnTo>
                    <a:pt x="16163" y="17401"/>
                  </a:lnTo>
                  <a:lnTo>
                    <a:pt x="16163" y="17863"/>
                  </a:lnTo>
                  <a:lnTo>
                    <a:pt x="15828" y="17943"/>
                  </a:lnTo>
                  <a:lnTo>
                    <a:pt x="16070" y="18486"/>
                  </a:lnTo>
                  <a:lnTo>
                    <a:pt x="15492" y="19309"/>
                  </a:lnTo>
                  <a:lnTo>
                    <a:pt x="15828" y="20475"/>
                  </a:lnTo>
                  <a:lnTo>
                    <a:pt x="16163" y="20877"/>
                  </a:lnTo>
                  <a:lnTo>
                    <a:pt x="16070" y="21600"/>
                  </a:lnTo>
                  <a:lnTo>
                    <a:pt x="15232" y="21600"/>
                  </a:lnTo>
                  <a:lnTo>
                    <a:pt x="14487" y="21238"/>
                  </a:lnTo>
                  <a:lnTo>
                    <a:pt x="13984" y="21319"/>
                  </a:lnTo>
                  <a:lnTo>
                    <a:pt x="12308" y="20696"/>
                  </a:lnTo>
                  <a:lnTo>
                    <a:pt x="11545" y="18224"/>
                  </a:lnTo>
                  <a:lnTo>
                    <a:pt x="10372" y="17039"/>
                  </a:lnTo>
                  <a:lnTo>
                    <a:pt x="9348" y="14869"/>
                  </a:lnTo>
                  <a:lnTo>
                    <a:pt x="8863" y="14648"/>
                  </a:lnTo>
                  <a:lnTo>
                    <a:pt x="8305" y="14105"/>
                  </a:lnTo>
                  <a:lnTo>
                    <a:pt x="7783" y="14105"/>
                  </a:lnTo>
                  <a:lnTo>
                    <a:pt x="6964" y="13924"/>
                  </a:lnTo>
                  <a:lnTo>
                    <a:pt x="6350" y="14105"/>
                  </a:lnTo>
                  <a:lnTo>
                    <a:pt x="5940" y="15210"/>
                  </a:lnTo>
                  <a:lnTo>
                    <a:pt x="5288" y="15391"/>
                  </a:lnTo>
                  <a:lnTo>
                    <a:pt x="3929" y="14527"/>
                  </a:lnTo>
                  <a:lnTo>
                    <a:pt x="3110" y="13503"/>
                  </a:lnTo>
                  <a:lnTo>
                    <a:pt x="2979" y="12277"/>
                  </a:lnTo>
                  <a:lnTo>
                    <a:pt x="2383" y="11433"/>
                  </a:lnTo>
                  <a:lnTo>
                    <a:pt x="1006" y="10247"/>
                  </a:lnTo>
                  <a:lnTo>
                    <a:pt x="0" y="9022"/>
                  </a:lnTo>
                  <a:lnTo>
                    <a:pt x="0" y="8499"/>
                  </a:lnTo>
                  <a:lnTo>
                    <a:pt x="3277" y="8540"/>
                  </a:lnTo>
                  <a:lnTo>
                    <a:pt x="5940" y="8781"/>
                  </a:lnTo>
                  <a:lnTo>
                    <a:pt x="627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3088358" y="365760"/>
              <a:ext cx="1117601" cy="68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" y="0"/>
                  </a:moveTo>
                  <a:lnTo>
                    <a:pt x="18116" y="661"/>
                  </a:lnTo>
                  <a:lnTo>
                    <a:pt x="19432" y="7002"/>
                  </a:lnTo>
                  <a:lnTo>
                    <a:pt x="20710" y="11890"/>
                  </a:lnTo>
                  <a:lnTo>
                    <a:pt x="21600" y="19817"/>
                  </a:lnTo>
                  <a:lnTo>
                    <a:pt x="21058" y="21600"/>
                  </a:lnTo>
                  <a:lnTo>
                    <a:pt x="14400" y="21270"/>
                  </a:lnTo>
                  <a:lnTo>
                    <a:pt x="0" y="2087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061264" y="1027289"/>
              <a:ext cx="1171788" cy="79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0"/>
                  </a:moveTo>
                  <a:lnTo>
                    <a:pt x="332" y="8369"/>
                  </a:lnTo>
                  <a:lnTo>
                    <a:pt x="0" y="18207"/>
                  </a:lnTo>
                  <a:lnTo>
                    <a:pt x="15702" y="18547"/>
                  </a:lnTo>
                  <a:lnTo>
                    <a:pt x="17361" y="19904"/>
                  </a:lnTo>
                  <a:lnTo>
                    <a:pt x="18504" y="18038"/>
                  </a:lnTo>
                  <a:lnTo>
                    <a:pt x="21600" y="21600"/>
                  </a:lnTo>
                  <a:lnTo>
                    <a:pt x="21158" y="17868"/>
                  </a:lnTo>
                  <a:lnTo>
                    <a:pt x="21453" y="14984"/>
                  </a:lnTo>
                  <a:lnTo>
                    <a:pt x="21600" y="5146"/>
                  </a:lnTo>
                  <a:lnTo>
                    <a:pt x="20236" y="3053"/>
                  </a:lnTo>
                  <a:lnTo>
                    <a:pt x="20789" y="339"/>
                  </a:lnTo>
                  <a:lnTo>
                    <a:pt x="10505" y="22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3040944" y="1693333"/>
              <a:ext cx="1397566" cy="65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" y="0"/>
                  </a:moveTo>
                  <a:lnTo>
                    <a:pt x="0" y="14263"/>
                  </a:lnTo>
                  <a:lnTo>
                    <a:pt x="4852" y="14606"/>
                  </a:lnTo>
                  <a:lnTo>
                    <a:pt x="4821" y="21600"/>
                  </a:lnTo>
                  <a:lnTo>
                    <a:pt x="11403" y="21394"/>
                  </a:lnTo>
                  <a:lnTo>
                    <a:pt x="17274" y="21189"/>
                  </a:lnTo>
                  <a:lnTo>
                    <a:pt x="21600" y="21394"/>
                  </a:lnTo>
                  <a:lnTo>
                    <a:pt x="20240" y="15291"/>
                  </a:lnTo>
                  <a:lnTo>
                    <a:pt x="19313" y="9669"/>
                  </a:lnTo>
                  <a:lnTo>
                    <a:pt x="18294" y="3771"/>
                  </a:lnTo>
                  <a:lnTo>
                    <a:pt x="15852" y="69"/>
                  </a:lnTo>
                  <a:lnTo>
                    <a:pt x="14740" y="2263"/>
                  </a:lnTo>
                  <a:lnTo>
                    <a:pt x="13380" y="686"/>
                  </a:lnTo>
                  <a:lnTo>
                    <a:pt x="7509" y="2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3341229" y="2341315"/>
              <a:ext cx="1231901" cy="65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" y="207"/>
                  </a:moveTo>
                  <a:lnTo>
                    <a:pt x="176" y="12629"/>
                  </a:lnTo>
                  <a:lnTo>
                    <a:pt x="0" y="21393"/>
                  </a:lnTo>
                  <a:lnTo>
                    <a:pt x="21600" y="21600"/>
                  </a:lnTo>
                  <a:lnTo>
                    <a:pt x="21179" y="10351"/>
                  </a:lnTo>
                  <a:lnTo>
                    <a:pt x="21179" y="6073"/>
                  </a:lnTo>
                  <a:lnTo>
                    <a:pt x="19458" y="3519"/>
                  </a:lnTo>
                  <a:lnTo>
                    <a:pt x="19984" y="1242"/>
                  </a:lnTo>
                  <a:lnTo>
                    <a:pt x="19247" y="0"/>
                  </a:lnTo>
                  <a:lnTo>
                    <a:pt x="9448" y="207"/>
                  </a:lnTo>
                  <a:lnTo>
                    <a:pt x="211" y="207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3171895" y="2975751"/>
              <a:ext cx="1435948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lnTo>
                    <a:pt x="0" y="3819"/>
                  </a:lnTo>
                  <a:lnTo>
                    <a:pt x="7682" y="4383"/>
                  </a:lnTo>
                  <a:lnTo>
                    <a:pt x="7712" y="16717"/>
                  </a:lnTo>
                  <a:lnTo>
                    <a:pt x="11659" y="20097"/>
                  </a:lnTo>
                  <a:lnTo>
                    <a:pt x="12743" y="18845"/>
                  </a:lnTo>
                  <a:lnTo>
                    <a:pt x="15213" y="21600"/>
                  </a:lnTo>
                  <a:lnTo>
                    <a:pt x="16840" y="21475"/>
                  </a:lnTo>
                  <a:lnTo>
                    <a:pt x="19823" y="18845"/>
                  </a:lnTo>
                  <a:lnTo>
                    <a:pt x="21600" y="21412"/>
                  </a:lnTo>
                  <a:lnTo>
                    <a:pt x="21600" y="8077"/>
                  </a:lnTo>
                  <a:lnTo>
                    <a:pt x="21058" y="25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4583007" y="3011875"/>
              <a:ext cx="808285" cy="78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5"/>
                  </a:moveTo>
                  <a:lnTo>
                    <a:pt x="8501" y="859"/>
                  </a:lnTo>
                  <a:lnTo>
                    <a:pt x="19034" y="0"/>
                  </a:lnTo>
                  <a:lnTo>
                    <a:pt x="18446" y="2865"/>
                  </a:lnTo>
                  <a:lnTo>
                    <a:pt x="20798" y="2234"/>
                  </a:lnTo>
                  <a:lnTo>
                    <a:pt x="21600" y="4125"/>
                  </a:lnTo>
                  <a:lnTo>
                    <a:pt x="19194" y="5844"/>
                  </a:lnTo>
                  <a:lnTo>
                    <a:pt x="19729" y="8881"/>
                  </a:lnTo>
                  <a:lnTo>
                    <a:pt x="17269" y="13865"/>
                  </a:lnTo>
                  <a:lnTo>
                    <a:pt x="15398" y="16959"/>
                  </a:lnTo>
                  <a:lnTo>
                    <a:pt x="16467" y="20912"/>
                  </a:lnTo>
                  <a:lnTo>
                    <a:pt x="3154" y="21600"/>
                  </a:lnTo>
                  <a:lnTo>
                    <a:pt x="3048" y="19194"/>
                  </a:lnTo>
                  <a:lnTo>
                    <a:pt x="428" y="18678"/>
                  </a:lnTo>
                  <a:lnTo>
                    <a:pt x="428" y="5844"/>
                  </a:lnTo>
                  <a:lnTo>
                    <a:pt x="0" y="2005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4698153" y="3772746"/>
              <a:ext cx="984392" cy="82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2"/>
                  </a:moveTo>
                  <a:lnTo>
                    <a:pt x="10800" y="0"/>
                  </a:lnTo>
                  <a:lnTo>
                    <a:pt x="12688" y="4429"/>
                  </a:lnTo>
                  <a:lnTo>
                    <a:pt x="11063" y="9679"/>
                  </a:lnTo>
                  <a:lnTo>
                    <a:pt x="10537" y="12085"/>
                  </a:lnTo>
                  <a:lnTo>
                    <a:pt x="17780" y="11101"/>
                  </a:lnTo>
                  <a:lnTo>
                    <a:pt x="18220" y="14546"/>
                  </a:lnTo>
                  <a:lnTo>
                    <a:pt x="16068" y="14218"/>
                  </a:lnTo>
                  <a:lnTo>
                    <a:pt x="15059" y="15694"/>
                  </a:lnTo>
                  <a:lnTo>
                    <a:pt x="16200" y="16678"/>
                  </a:lnTo>
                  <a:lnTo>
                    <a:pt x="18176" y="15530"/>
                  </a:lnTo>
                  <a:lnTo>
                    <a:pt x="18220" y="17171"/>
                  </a:lnTo>
                  <a:lnTo>
                    <a:pt x="19449" y="15749"/>
                  </a:lnTo>
                  <a:lnTo>
                    <a:pt x="20239" y="15749"/>
                  </a:lnTo>
                  <a:lnTo>
                    <a:pt x="19317" y="18647"/>
                  </a:lnTo>
                  <a:lnTo>
                    <a:pt x="21073" y="19139"/>
                  </a:lnTo>
                  <a:lnTo>
                    <a:pt x="21600" y="20670"/>
                  </a:lnTo>
                  <a:lnTo>
                    <a:pt x="20810" y="21163"/>
                  </a:lnTo>
                  <a:lnTo>
                    <a:pt x="19712" y="20178"/>
                  </a:lnTo>
                  <a:lnTo>
                    <a:pt x="17561" y="19467"/>
                  </a:lnTo>
                  <a:lnTo>
                    <a:pt x="18044" y="21327"/>
                  </a:lnTo>
                  <a:lnTo>
                    <a:pt x="16990" y="21600"/>
                  </a:lnTo>
                  <a:lnTo>
                    <a:pt x="16112" y="19850"/>
                  </a:lnTo>
                  <a:lnTo>
                    <a:pt x="15585" y="20944"/>
                  </a:lnTo>
                  <a:lnTo>
                    <a:pt x="12424" y="20944"/>
                  </a:lnTo>
                  <a:lnTo>
                    <a:pt x="12424" y="19850"/>
                  </a:lnTo>
                  <a:lnTo>
                    <a:pt x="11239" y="18647"/>
                  </a:lnTo>
                  <a:lnTo>
                    <a:pt x="8868" y="18483"/>
                  </a:lnTo>
                  <a:lnTo>
                    <a:pt x="10844" y="19850"/>
                  </a:lnTo>
                  <a:lnTo>
                    <a:pt x="8078" y="20616"/>
                  </a:lnTo>
                  <a:lnTo>
                    <a:pt x="3732" y="19631"/>
                  </a:lnTo>
                  <a:lnTo>
                    <a:pt x="2107" y="19850"/>
                  </a:lnTo>
                  <a:lnTo>
                    <a:pt x="2678" y="12632"/>
                  </a:lnTo>
                  <a:lnTo>
                    <a:pt x="44" y="6890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364002" y="2162951"/>
              <a:ext cx="1104054" cy="95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12"/>
                  </a:moveTo>
                  <a:lnTo>
                    <a:pt x="9470" y="0"/>
                  </a:lnTo>
                  <a:lnTo>
                    <a:pt x="11465" y="0"/>
                  </a:lnTo>
                  <a:lnTo>
                    <a:pt x="12991" y="665"/>
                  </a:lnTo>
                  <a:lnTo>
                    <a:pt x="12170" y="2516"/>
                  </a:lnTo>
                  <a:lnTo>
                    <a:pt x="14909" y="5602"/>
                  </a:lnTo>
                  <a:lnTo>
                    <a:pt x="15809" y="8165"/>
                  </a:lnTo>
                  <a:lnTo>
                    <a:pt x="17452" y="7501"/>
                  </a:lnTo>
                  <a:lnTo>
                    <a:pt x="17374" y="11156"/>
                  </a:lnTo>
                  <a:lnTo>
                    <a:pt x="19017" y="12200"/>
                  </a:lnTo>
                  <a:lnTo>
                    <a:pt x="19800" y="15429"/>
                  </a:lnTo>
                  <a:lnTo>
                    <a:pt x="20974" y="15713"/>
                  </a:lnTo>
                  <a:lnTo>
                    <a:pt x="21600" y="17043"/>
                  </a:lnTo>
                  <a:lnTo>
                    <a:pt x="20152" y="18894"/>
                  </a:lnTo>
                  <a:lnTo>
                    <a:pt x="19683" y="21030"/>
                  </a:lnTo>
                  <a:lnTo>
                    <a:pt x="17609" y="21600"/>
                  </a:lnTo>
                  <a:lnTo>
                    <a:pt x="18157" y="19274"/>
                  </a:lnTo>
                  <a:lnTo>
                    <a:pt x="10057" y="20128"/>
                  </a:lnTo>
                  <a:lnTo>
                    <a:pt x="4226" y="20983"/>
                  </a:lnTo>
                  <a:lnTo>
                    <a:pt x="3874" y="18704"/>
                  </a:lnTo>
                  <a:lnTo>
                    <a:pt x="3483" y="11773"/>
                  </a:lnTo>
                  <a:lnTo>
                    <a:pt x="3404" y="8023"/>
                  </a:lnTo>
                  <a:lnTo>
                    <a:pt x="1487" y="6314"/>
                  </a:lnTo>
                  <a:lnTo>
                    <a:pt x="2191" y="4747"/>
                  </a:lnTo>
                  <a:lnTo>
                    <a:pt x="1252" y="3893"/>
                  </a:lnTo>
                  <a:lnTo>
                    <a:pt x="0" y="712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156482" y="3287324"/>
              <a:ext cx="575734" cy="104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4" y="730"/>
                  </a:moveTo>
                  <a:lnTo>
                    <a:pt x="2840" y="4380"/>
                  </a:lnTo>
                  <a:lnTo>
                    <a:pt x="0" y="6785"/>
                  </a:lnTo>
                  <a:lnTo>
                    <a:pt x="897" y="9619"/>
                  </a:lnTo>
                  <a:lnTo>
                    <a:pt x="4260" y="13484"/>
                  </a:lnTo>
                  <a:lnTo>
                    <a:pt x="1719" y="17392"/>
                  </a:lnTo>
                  <a:lnTo>
                    <a:pt x="598" y="19453"/>
                  </a:lnTo>
                  <a:lnTo>
                    <a:pt x="13154" y="18637"/>
                  </a:lnTo>
                  <a:lnTo>
                    <a:pt x="13678" y="21256"/>
                  </a:lnTo>
                  <a:lnTo>
                    <a:pt x="16293" y="21600"/>
                  </a:lnTo>
                  <a:lnTo>
                    <a:pt x="16966" y="20226"/>
                  </a:lnTo>
                  <a:lnTo>
                    <a:pt x="21600" y="19839"/>
                  </a:lnTo>
                  <a:lnTo>
                    <a:pt x="20554" y="15459"/>
                  </a:lnTo>
                  <a:lnTo>
                    <a:pt x="20329" y="0"/>
                  </a:lnTo>
                  <a:lnTo>
                    <a:pt x="6054" y="73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54000" y="0"/>
              <a:ext cx="1070187" cy="817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61" y="0"/>
                  </a:moveTo>
                  <a:lnTo>
                    <a:pt x="9870" y="1653"/>
                  </a:lnTo>
                  <a:lnTo>
                    <a:pt x="13267" y="2755"/>
                  </a:lnTo>
                  <a:lnTo>
                    <a:pt x="14926" y="3251"/>
                  </a:lnTo>
                  <a:lnTo>
                    <a:pt x="16625" y="3582"/>
                  </a:lnTo>
                  <a:lnTo>
                    <a:pt x="18849" y="4133"/>
                  </a:lnTo>
                  <a:lnTo>
                    <a:pt x="21600" y="4794"/>
                  </a:lnTo>
                  <a:lnTo>
                    <a:pt x="19820" y="21600"/>
                  </a:lnTo>
                  <a:lnTo>
                    <a:pt x="11447" y="19176"/>
                  </a:lnTo>
                  <a:lnTo>
                    <a:pt x="10315" y="20278"/>
                  </a:lnTo>
                  <a:lnTo>
                    <a:pt x="8778" y="18624"/>
                  </a:lnTo>
                  <a:lnTo>
                    <a:pt x="7443" y="20278"/>
                  </a:lnTo>
                  <a:lnTo>
                    <a:pt x="6229" y="18845"/>
                  </a:lnTo>
                  <a:lnTo>
                    <a:pt x="2791" y="18624"/>
                  </a:lnTo>
                  <a:lnTo>
                    <a:pt x="3276" y="15869"/>
                  </a:lnTo>
                  <a:lnTo>
                    <a:pt x="769" y="15649"/>
                  </a:lnTo>
                  <a:lnTo>
                    <a:pt x="526" y="14051"/>
                  </a:lnTo>
                  <a:lnTo>
                    <a:pt x="1011" y="12398"/>
                  </a:lnTo>
                  <a:lnTo>
                    <a:pt x="404" y="10910"/>
                  </a:lnTo>
                  <a:lnTo>
                    <a:pt x="485" y="6722"/>
                  </a:lnTo>
                  <a:lnTo>
                    <a:pt x="0" y="3471"/>
                  </a:lnTo>
                  <a:lnTo>
                    <a:pt x="283" y="2259"/>
                  </a:lnTo>
                  <a:lnTo>
                    <a:pt x="1375" y="2755"/>
                  </a:lnTo>
                  <a:lnTo>
                    <a:pt x="2548" y="4629"/>
                  </a:lnTo>
                  <a:lnTo>
                    <a:pt x="4652" y="5069"/>
                  </a:lnTo>
                  <a:lnTo>
                    <a:pt x="5218" y="6612"/>
                  </a:lnTo>
                  <a:lnTo>
                    <a:pt x="4166" y="6612"/>
                  </a:lnTo>
                  <a:lnTo>
                    <a:pt x="4045" y="7935"/>
                  </a:lnTo>
                  <a:lnTo>
                    <a:pt x="4652" y="8100"/>
                  </a:lnTo>
                  <a:lnTo>
                    <a:pt x="4894" y="9422"/>
                  </a:lnTo>
                  <a:lnTo>
                    <a:pt x="3640" y="10414"/>
                  </a:lnTo>
                  <a:lnTo>
                    <a:pt x="3640" y="11351"/>
                  </a:lnTo>
                  <a:lnTo>
                    <a:pt x="5097" y="11351"/>
                  </a:lnTo>
                  <a:lnTo>
                    <a:pt x="5461" y="9037"/>
                  </a:lnTo>
                  <a:lnTo>
                    <a:pt x="6553" y="7604"/>
                  </a:lnTo>
                  <a:lnTo>
                    <a:pt x="5218" y="3967"/>
                  </a:lnTo>
                  <a:lnTo>
                    <a:pt x="6067" y="2810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0" y="589280"/>
              <a:ext cx="1334347" cy="106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3" y="0"/>
                  </a:moveTo>
                  <a:lnTo>
                    <a:pt x="4086" y="425"/>
                  </a:lnTo>
                  <a:lnTo>
                    <a:pt x="3697" y="2339"/>
                  </a:lnTo>
                  <a:lnTo>
                    <a:pt x="3308" y="3954"/>
                  </a:lnTo>
                  <a:lnTo>
                    <a:pt x="3016" y="5230"/>
                  </a:lnTo>
                  <a:lnTo>
                    <a:pt x="2627" y="6633"/>
                  </a:lnTo>
                  <a:lnTo>
                    <a:pt x="2173" y="8036"/>
                  </a:lnTo>
                  <a:lnTo>
                    <a:pt x="1589" y="9567"/>
                  </a:lnTo>
                  <a:lnTo>
                    <a:pt x="811" y="11353"/>
                  </a:lnTo>
                  <a:lnTo>
                    <a:pt x="0" y="13054"/>
                  </a:lnTo>
                  <a:lnTo>
                    <a:pt x="0" y="16838"/>
                  </a:lnTo>
                  <a:lnTo>
                    <a:pt x="12097" y="20069"/>
                  </a:lnTo>
                  <a:lnTo>
                    <a:pt x="17708" y="21600"/>
                  </a:lnTo>
                  <a:lnTo>
                    <a:pt x="18876" y="14074"/>
                  </a:lnTo>
                  <a:lnTo>
                    <a:pt x="19589" y="13436"/>
                  </a:lnTo>
                  <a:lnTo>
                    <a:pt x="18908" y="11778"/>
                  </a:lnTo>
                  <a:lnTo>
                    <a:pt x="19265" y="10077"/>
                  </a:lnTo>
                  <a:lnTo>
                    <a:pt x="21600" y="7186"/>
                  </a:lnTo>
                  <a:lnTo>
                    <a:pt x="19978" y="4592"/>
                  </a:lnTo>
                  <a:lnTo>
                    <a:pt x="13265" y="2721"/>
                  </a:lnTo>
                  <a:lnTo>
                    <a:pt x="12357" y="3487"/>
                  </a:lnTo>
                  <a:lnTo>
                    <a:pt x="11124" y="2211"/>
                  </a:lnTo>
                  <a:lnTo>
                    <a:pt x="10054" y="3572"/>
                  </a:lnTo>
                  <a:lnTo>
                    <a:pt x="9049" y="2211"/>
                  </a:lnTo>
                  <a:lnTo>
                    <a:pt x="6357" y="2296"/>
                  </a:lnTo>
                  <a:lnTo>
                    <a:pt x="6714" y="170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05460" y="1553915"/>
              <a:ext cx="1061156" cy="167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5" y="0"/>
                  </a:moveTo>
                  <a:lnTo>
                    <a:pt x="0" y="8554"/>
                  </a:lnTo>
                  <a:lnTo>
                    <a:pt x="14685" y="21600"/>
                  </a:lnTo>
                  <a:lnTo>
                    <a:pt x="15620" y="21035"/>
                  </a:lnTo>
                  <a:lnTo>
                    <a:pt x="15539" y="18453"/>
                  </a:lnTo>
                  <a:lnTo>
                    <a:pt x="17369" y="18668"/>
                  </a:lnTo>
                  <a:lnTo>
                    <a:pt x="19281" y="10760"/>
                  </a:lnTo>
                  <a:lnTo>
                    <a:pt x="20542" y="5380"/>
                  </a:lnTo>
                  <a:lnTo>
                    <a:pt x="20908" y="3766"/>
                  </a:lnTo>
                  <a:lnTo>
                    <a:pt x="21600" y="2313"/>
                  </a:lnTo>
                  <a:lnTo>
                    <a:pt x="11878" y="1291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092482" y="176106"/>
              <a:ext cx="955041" cy="162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1" y="0"/>
                  </a:moveTo>
                  <a:lnTo>
                    <a:pt x="3247" y="8445"/>
                  </a:lnTo>
                  <a:lnTo>
                    <a:pt x="5276" y="10229"/>
                  </a:lnTo>
                  <a:lnTo>
                    <a:pt x="2119" y="12124"/>
                  </a:lnTo>
                  <a:lnTo>
                    <a:pt x="1714" y="13406"/>
                  </a:lnTo>
                  <a:lnTo>
                    <a:pt x="2570" y="14326"/>
                  </a:lnTo>
                  <a:lnTo>
                    <a:pt x="1714" y="14799"/>
                  </a:lnTo>
                  <a:lnTo>
                    <a:pt x="0" y="19677"/>
                  </a:lnTo>
                  <a:lnTo>
                    <a:pt x="10281" y="20820"/>
                  </a:lnTo>
                  <a:lnTo>
                    <a:pt x="20022" y="21600"/>
                  </a:lnTo>
                  <a:lnTo>
                    <a:pt x="21059" y="17141"/>
                  </a:lnTo>
                  <a:lnTo>
                    <a:pt x="21600" y="14660"/>
                  </a:lnTo>
                  <a:lnTo>
                    <a:pt x="20653" y="13796"/>
                  </a:lnTo>
                  <a:lnTo>
                    <a:pt x="18398" y="14047"/>
                  </a:lnTo>
                  <a:lnTo>
                    <a:pt x="15512" y="14242"/>
                  </a:lnTo>
                  <a:lnTo>
                    <a:pt x="14971" y="12235"/>
                  </a:lnTo>
                  <a:lnTo>
                    <a:pt x="11454" y="10619"/>
                  </a:lnTo>
                  <a:lnTo>
                    <a:pt x="11905" y="9560"/>
                  </a:lnTo>
                  <a:lnTo>
                    <a:pt x="12266" y="7720"/>
                  </a:lnTo>
                  <a:lnTo>
                    <a:pt x="7711" y="3763"/>
                  </a:lnTo>
                  <a:lnTo>
                    <a:pt x="8342" y="251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381477" y="1738489"/>
              <a:ext cx="891823" cy="1203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8" y="0"/>
                  </a:moveTo>
                  <a:lnTo>
                    <a:pt x="14595" y="1129"/>
                  </a:lnTo>
                  <a:lnTo>
                    <a:pt x="13865" y="5268"/>
                  </a:lnTo>
                  <a:lnTo>
                    <a:pt x="21600" y="5833"/>
                  </a:lnTo>
                  <a:lnTo>
                    <a:pt x="19508" y="21600"/>
                  </a:lnTo>
                  <a:lnTo>
                    <a:pt x="0" y="19944"/>
                  </a:lnTo>
                  <a:lnTo>
                    <a:pt x="1995" y="9897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108286" y="2840284"/>
              <a:ext cx="1074703" cy="1253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0" y="0"/>
                  </a:moveTo>
                  <a:lnTo>
                    <a:pt x="5049" y="2813"/>
                  </a:lnTo>
                  <a:lnTo>
                    <a:pt x="3206" y="2488"/>
                  </a:lnTo>
                  <a:lnTo>
                    <a:pt x="3326" y="6130"/>
                  </a:lnTo>
                  <a:lnTo>
                    <a:pt x="2404" y="6815"/>
                  </a:lnTo>
                  <a:lnTo>
                    <a:pt x="3727" y="9051"/>
                  </a:lnTo>
                  <a:lnTo>
                    <a:pt x="2404" y="10025"/>
                  </a:lnTo>
                  <a:lnTo>
                    <a:pt x="1683" y="11647"/>
                  </a:lnTo>
                  <a:lnTo>
                    <a:pt x="681" y="13198"/>
                  </a:lnTo>
                  <a:lnTo>
                    <a:pt x="1403" y="14136"/>
                  </a:lnTo>
                  <a:lnTo>
                    <a:pt x="120" y="14496"/>
                  </a:lnTo>
                  <a:lnTo>
                    <a:pt x="0" y="15975"/>
                  </a:lnTo>
                  <a:lnTo>
                    <a:pt x="12142" y="21492"/>
                  </a:lnTo>
                  <a:lnTo>
                    <a:pt x="18995" y="21600"/>
                  </a:lnTo>
                  <a:lnTo>
                    <a:pt x="21600" y="1695"/>
                  </a:lnTo>
                  <a:lnTo>
                    <a:pt x="549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map 3-colorability</a:t>
            </a:r>
          </a:p>
        </p:txBody>
      </p:sp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48AA"/>
                </a:solidFill>
              </a:rPr>
              <a:t>Planar-Map-3-Color</a:t>
            </a:r>
            <a:r>
              <a:rPr sz="2400">
                <a:solidFill>
                  <a:srgbClr val="0048AA"/>
                </a:solidFill>
              </a:rPr>
              <a:t>.  </a:t>
            </a:r>
            <a:r>
              <a:rPr sz="2400"/>
              <a:t>Given a planar map, can it be colored using 3 colors</a:t>
            </a:r>
            <a:br>
              <a:rPr sz="2400"/>
            </a:br>
            <a:r>
              <a:rPr sz="2400"/>
              <a:t>so that no two adjacent regions have the same color?</a:t>
            </a:r>
          </a:p>
        </p:txBody>
      </p:sp>
      <p:sp>
        <p:nvSpPr>
          <p:cNvPr id="465" name="Shape 4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16</a:t>
            </a:fld>
            <a:endParaRPr sz="1200"/>
          </a:p>
        </p:txBody>
      </p:sp>
      <p:sp>
        <p:nvSpPr>
          <p:cNvPr id="466" name="Shape 466"/>
          <p:cNvSpPr/>
          <p:nvPr/>
        </p:nvSpPr>
        <p:spPr>
          <a:xfrm>
            <a:off x="10417386" y="3251200"/>
            <a:ext cx="657014" cy="1045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06" y="672"/>
                </a:moveTo>
                <a:lnTo>
                  <a:pt x="1851" y="4661"/>
                </a:lnTo>
                <a:lnTo>
                  <a:pt x="3360" y="6139"/>
                </a:lnTo>
                <a:lnTo>
                  <a:pt x="1851" y="7932"/>
                </a:lnTo>
                <a:lnTo>
                  <a:pt x="2743" y="8559"/>
                </a:lnTo>
                <a:lnTo>
                  <a:pt x="2126" y="9769"/>
                </a:lnTo>
                <a:lnTo>
                  <a:pt x="2126" y="11786"/>
                </a:lnTo>
                <a:lnTo>
                  <a:pt x="0" y="12503"/>
                </a:lnTo>
                <a:lnTo>
                  <a:pt x="823" y="13130"/>
                </a:lnTo>
                <a:lnTo>
                  <a:pt x="5349" y="20659"/>
                </a:lnTo>
                <a:lnTo>
                  <a:pt x="8914" y="21600"/>
                </a:lnTo>
                <a:lnTo>
                  <a:pt x="8709" y="20032"/>
                </a:lnTo>
                <a:lnTo>
                  <a:pt x="10491" y="18822"/>
                </a:lnTo>
                <a:lnTo>
                  <a:pt x="9874" y="17567"/>
                </a:lnTo>
                <a:lnTo>
                  <a:pt x="14263" y="15998"/>
                </a:lnTo>
                <a:lnTo>
                  <a:pt x="14469" y="13937"/>
                </a:lnTo>
                <a:lnTo>
                  <a:pt x="17074" y="13802"/>
                </a:lnTo>
                <a:lnTo>
                  <a:pt x="19131" y="12189"/>
                </a:lnTo>
                <a:lnTo>
                  <a:pt x="21600" y="11114"/>
                </a:lnTo>
                <a:lnTo>
                  <a:pt x="21600" y="9769"/>
                </a:lnTo>
                <a:lnTo>
                  <a:pt x="18171" y="9366"/>
                </a:lnTo>
                <a:lnTo>
                  <a:pt x="17554" y="7887"/>
                </a:lnTo>
                <a:lnTo>
                  <a:pt x="14194" y="7663"/>
                </a:lnTo>
                <a:lnTo>
                  <a:pt x="11383" y="1300"/>
                </a:lnTo>
                <a:lnTo>
                  <a:pt x="10149" y="0"/>
                </a:lnTo>
                <a:lnTo>
                  <a:pt x="6789" y="538"/>
                </a:lnTo>
                <a:lnTo>
                  <a:pt x="6171" y="1165"/>
                </a:lnTo>
                <a:lnTo>
                  <a:pt x="5006" y="672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9442026" y="5319324"/>
            <a:ext cx="839895" cy="36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72"/>
                </a:moveTo>
                <a:lnTo>
                  <a:pt x="16107" y="0"/>
                </a:lnTo>
                <a:lnTo>
                  <a:pt x="18720" y="14745"/>
                </a:lnTo>
                <a:lnTo>
                  <a:pt x="21547" y="13193"/>
                </a:lnTo>
                <a:lnTo>
                  <a:pt x="21600" y="20565"/>
                </a:lnTo>
                <a:lnTo>
                  <a:pt x="19360" y="21600"/>
                </a:lnTo>
                <a:lnTo>
                  <a:pt x="17387" y="16685"/>
                </a:lnTo>
                <a:lnTo>
                  <a:pt x="16107" y="10865"/>
                </a:lnTo>
                <a:lnTo>
                  <a:pt x="15840" y="2716"/>
                </a:lnTo>
                <a:lnTo>
                  <a:pt x="14880" y="6855"/>
                </a:lnTo>
                <a:lnTo>
                  <a:pt x="16000" y="19013"/>
                </a:lnTo>
                <a:lnTo>
                  <a:pt x="11307" y="20824"/>
                </a:lnTo>
                <a:lnTo>
                  <a:pt x="11147" y="11899"/>
                </a:lnTo>
                <a:lnTo>
                  <a:pt x="8267" y="8019"/>
                </a:lnTo>
                <a:lnTo>
                  <a:pt x="5760" y="6984"/>
                </a:lnTo>
                <a:lnTo>
                  <a:pt x="640" y="13193"/>
                </a:lnTo>
                <a:lnTo>
                  <a:pt x="0" y="7372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2542257" y="3327964"/>
            <a:ext cx="1113086" cy="851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61" y="0"/>
                </a:moveTo>
                <a:lnTo>
                  <a:pt x="9870" y="1653"/>
                </a:lnTo>
                <a:lnTo>
                  <a:pt x="13267" y="2755"/>
                </a:lnTo>
                <a:lnTo>
                  <a:pt x="14926" y="3251"/>
                </a:lnTo>
                <a:lnTo>
                  <a:pt x="16625" y="3582"/>
                </a:lnTo>
                <a:lnTo>
                  <a:pt x="18849" y="4133"/>
                </a:lnTo>
                <a:lnTo>
                  <a:pt x="21600" y="4794"/>
                </a:lnTo>
                <a:lnTo>
                  <a:pt x="19820" y="21600"/>
                </a:lnTo>
                <a:lnTo>
                  <a:pt x="11447" y="19176"/>
                </a:lnTo>
                <a:lnTo>
                  <a:pt x="10315" y="20278"/>
                </a:lnTo>
                <a:lnTo>
                  <a:pt x="8778" y="18624"/>
                </a:lnTo>
                <a:lnTo>
                  <a:pt x="7443" y="20278"/>
                </a:lnTo>
                <a:lnTo>
                  <a:pt x="6229" y="18845"/>
                </a:lnTo>
                <a:lnTo>
                  <a:pt x="2791" y="18624"/>
                </a:lnTo>
                <a:lnTo>
                  <a:pt x="3276" y="15869"/>
                </a:lnTo>
                <a:lnTo>
                  <a:pt x="769" y="15649"/>
                </a:lnTo>
                <a:lnTo>
                  <a:pt x="526" y="14051"/>
                </a:lnTo>
                <a:lnTo>
                  <a:pt x="1011" y="12398"/>
                </a:lnTo>
                <a:lnTo>
                  <a:pt x="404" y="10910"/>
                </a:lnTo>
                <a:lnTo>
                  <a:pt x="485" y="6722"/>
                </a:lnTo>
                <a:lnTo>
                  <a:pt x="0" y="3471"/>
                </a:lnTo>
                <a:lnTo>
                  <a:pt x="283" y="2259"/>
                </a:lnTo>
                <a:lnTo>
                  <a:pt x="1375" y="2755"/>
                </a:lnTo>
                <a:lnTo>
                  <a:pt x="2548" y="4629"/>
                </a:lnTo>
                <a:lnTo>
                  <a:pt x="4652" y="5069"/>
                </a:lnTo>
                <a:lnTo>
                  <a:pt x="5218" y="6612"/>
                </a:lnTo>
                <a:lnTo>
                  <a:pt x="4166" y="6612"/>
                </a:lnTo>
                <a:lnTo>
                  <a:pt x="4045" y="7935"/>
                </a:lnTo>
                <a:lnTo>
                  <a:pt x="4652" y="8100"/>
                </a:lnTo>
                <a:lnTo>
                  <a:pt x="4894" y="9422"/>
                </a:lnTo>
                <a:lnTo>
                  <a:pt x="3640" y="10414"/>
                </a:lnTo>
                <a:lnTo>
                  <a:pt x="3640" y="11351"/>
                </a:lnTo>
                <a:lnTo>
                  <a:pt x="5097" y="11351"/>
                </a:lnTo>
                <a:lnTo>
                  <a:pt x="5461" y="9037"/>
                </a:lnTo>
                <a:lnTo>
                  <a:pt x="6553" y="7604"/>
                </a:lnTo>
                <a:lnTo>
                  <a:pt x="5218" y="3967"/>
                </a:lnTo>
                <a:lnTo>
                  <a:pt x="6067" y="2810"/>
                </a:lnTo>
                <a:lnTo>
                  <a:pt x="5461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2278097" y="3942079"/>
            <a:ext cx="1397001" cy="1113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03" y="0"/>
                </a:moveTo>
                <a:lnTo>
                  <a:pt x="4086" y="425"/>
                </a:lnTo>
                <a:lnTo>
                  <a:pt x="3697" y="2339"/>
                </a:lnTo>
                <a:lnTo>
                  <a:pt x="3308" y="3954"/>
                </a:lnTo>
                <a:lnTo>
                  <a:pt x="3016" y="5230"/>
                </a:lnTo>
                <a:lnTo>
                  <a:pt x="2627" y="6633"/>
                </a:lnTo>
                <a:lnTo>
                  <a:pt x="2173" y="8036"/>
                </a:lnTo>
                <a:lnTo>
                  <a:pt x="1589" y="9567"/>
                </a:lnTo>
                <a:lnTo>
                  <a:pt x="811" y="11353"/>
                </a:lnTo>
                <a:lnTo>
                  <a:pt x="0" y="13054"/>
                </a:lnTo>
                <a:lnTo>
                  <a:pt x="0" y="16838"/>
                </a:lnTo>
                <a:lnTo>
                  <a:pt x="12097" y="20069"/>
                </a:lnTo>
                <a:lnTo>
                  <a:pt x="17708" y="21600"/>
                </a:lnTo>
                <a:lnTo>
                  <a:pt x="18876" y="14074"/>
                </a:lnTo>
                <a:lnTo>
                  <a:pt x="19589" y="13436"/>
                </a:lnTo>
                <a:lnTo>
                  <a:pt x="18908" y="11778"/>
                </a:lnTo>
                <a:lnTo>
                  <a:pt x="19265" y="10077"/>
                </a:lnTo>
                <a:lnTo>
                  <a:pt x="21600" y="7186"/>
                </a:lnTo>
                <a:lnTo>
                  <a:pt x="19978" y="4592"/>
                </a:lnTo>
                <a:lnTo>
                  <a:pt x="13265" y="2721"/>
                </a:lnTo>
                <a:lnTo>
                  <a:pt x="12357" y="3487"/>
                </a:lnTo>
                <a:lnTo>
                  <a:pt x="11124" y="2211"/>
                </a:lnTo>
                <a:lnTo>
                  <a:pt x="10054" y="3572"/>
                </a:lnTo>
                <a:lnTo>
                  <a:pt x="9049" y="2211"/>
                </a:lnTo>
                <a:lnTo>
                  <a:pt x="6357" y="2296"/>
                </a:lnTo>
                <a:lnTo>
                  <a:pt x="6714" y="170"/>
                </a:lnTo>
                <a:lnTo>
                  <a:pt x="4703" y="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2171700" y="4802293"/>
            <a:ext cx="1460500" cy="2363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2" y="0"/>
                </a:moveTo>
                <a:lnTo>
                  <a:pt x="11569" y="1274"/>
                </a:lnTo>
                <a:lnTo>
                  <a:pt x="9415" y="7645"/>
                </a:lnTo>
                <a:lnTo>
                  <a:pt x="20585" y="17320"/>
                </a:lnTo>
                <a:lnTo>
                  <a:pt x="21600" y="18554"/>
                </a:lnTo>
                <a:lnTo>
                  <a:pt x="20523" y="19151"/>
                </a:lnTo>
                <a:lnTo>
                  <a:pt x="19846" y="20226"/>
                </a:lnTo>
                <a:lnTo>
                  <a:pt x="19200" y="20844"/>
                </a:lnTo>
                <a:lnTo>
                  <a:pt x="19877" y="21421"/>
                </a:lnTo>
                <a:lnTo>
                  <a:pt x="18738" y="21600"/>
                </a:lnTo>
                <a:lnTo>
                  <a:pt x="12185" y="21441"/>
                </a:lnTo>
                <a:lnTo>
                  <a:pt x="11754" y="20187"/>
                </a:lnTo>
                <a:lnTo>
                  <a:pt x="10615" y="19271"/>
                </a:lnTo>
                <a:lnTo>
                  <a:pt x="9785" y="18932"/>
                </a:lnTo>
                <a:lnTo>
                  <a:pt x="9538" y="18275"/>
                </a:lnTo>
                <a:lnTo>
                  <a:pt x="8862" y="17917"/>
                </a:lnTo>
                <a:lnTo>
                  <a:pt x="8154" y="17479"/>
                </a:lnTo>
                <a:lnTo>
                  <a:pt x="7938" y="16961"/>
                </a:lnTo>
                <a:lnTo>
                  <a:pt x="7292" y="16643"/>
                </a:lnTo>
                <a:lnTo>
                  <a:pt x="6277" y="16822"/>
                </a:lnTo>
                <a:lnTo>
                  <a:pt x="5108" y="16543"/>
                </a:lnTo>
                <a:lnTo>
                  <a:pt x="5108" y="16285"/>
                </a:lnTo>
                <a:lnTo>
                  <a:pt x="5077" y="15687"/>
                </a:lnTo>
                <a:lnTo>
                  <a:pt x="4615" y="15030"/>
                </a:lnTo>
                <a:lnTo>
                  <a:pt x="4554" y="14493"/>
                </a:lnTo>
                <a:lnTo>
                  <a:pt x="4062" y="14015"/>
                </a:lnTo>
                <a:lnTo>
                  <a:pt x="4185" y="13557"/>
                </a:lnTo>
                <a:lnTo>
                  <a:pt x="2769" y="12462"/>
                </a:lnTo>
                <a:lnTo>
                  <a:pt x="2769" y="11825"/>
                </a:lnTo>
                <a:lnTo>
                  <a:pt x="3508" y="11586"/>
                </a:lnTo>
                <a:lnTo>
                  <a:pt x="3508" y="11208"/>
                </a:lnTo>
                <a:lnTo>
                  <a:pt x="2769" y="11089"/>
                </a:lnTo>
                <a:lnTo>
                  <a:pt x="2431" y="10491"/>
                </a:lnTo>
                <a:lnTo>
                  <a:pt x="2062" y="9436"/>
                </a:lnTo>
                <a:lnTo>
                  <a:pt x="3138" y="10014"/>
                </a:lnTo>
                <a:lnTo>
                  <a:pt x="2708" y="9257"/>
                </a:lnTo>
                <a:lnTo>
                  <a:pt x="3508" y="9257"/>
                </a:lnTo>
                <a:lnTo>
                  <a:pt x="3508" y="8720"/>
                </a:lnTo>
                <a:lnTo>
                  <a:pt x="2708" y="8361"/>
                </a:lnTo>
                <a:lnTo>
                  <a:pt x="2338" y="8879"/>
                </a:lnTo>
                <a:lnTo>
                  <a:pt x="1662" y="8700"/>
                </a:lnTo>
                <a:lnTo>
                  <a:pt x="277" y="6271"/>
                </a:lnTo>
                <a:lnTo>
                  <a:pt x="646" y="4539"/>
                </a:lnTo>
                <a:lnTo>
                  <a:pt x="0" y="3544"/>
                </a:lnTo>
                <a:lnTo>
                  <a:pt x="308" y="2807"/>
                </a:lnTo>
                <a:lnTo>
                  <a:pt x="1015" y="2648"/>
                </a:lnTo>
                <a:lnTo>
                  <a:pt x="1662" y="1453"/>
                </a:lnTo>
                <a:lnTo>
                  <a:pt x="1662" y="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2806417" y="4953564"/>
            <a:ext cx="1106313" cy="1747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25" y="0"/>
                </a:moveTo>
                <a:lnTo>
                  <a:pt x="0" y="8554"/>
                </a:lnTo>
                <a:lnTo>
                  <a:pt x="14685" y="21600"/>
                </a:lnTo>
                <a:lnTo>
                  <a:pt x="15620" y="21035"/>
                </a:lnTo>
                <a:lnTo>
                  <a:pt x="15539" y="18453"/>
                </a:lnTo>
                <a:lnTo>
                  <a:pt x="17369" y="18668"/>
                </a:lnTo>
                <a:lnTo>
                  <a:pt x="19281" y="10760"/>
                </a:lnTo>
                <a:lnTo>
                  <a:pt x="20542" y="5380"/>
                </a:lnTo>
                <a:lnTo>
                  <a:pt x="20908" y="3766"/>
                </a:lnTo>
                <a:lnTo>
                  <a:pt x="21600" y="2313"/>
                </a:lnTo>
                <a:lnTo>
                  <a:pt x="11878" y="1291"/>
                </a:lnTo>
                <a:lnTo>
                  <a:pt x="2725" y="0"/>
                </a:lnTo>
                <a:close/>
              </a:path>
            </a:pathLst>
          </a:custGeom>
          <a:solidFill>
            <a:srgbClr val="D81E00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418275" y="3510844"/>
            <a:ext cx="995681" cy="1691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31" y="0"/>
                </a:moveTo>
                <a:lnTo>
                  <a:pt x="3247" y="8445"/>
                </a:lnTo>
                <a:lnTo>
                  <a:pt x="5276" y="10229"/>
                </a:lnTo>
                <a:lnTo>
                  <a:pt x="2119" y="12124"/>
                </a:lnTo>
                <a:lnTo>
                  <a:pt x="1714" y="13406"/>
                </a:lnTo>
                <a:lnTo>
                  <a:pt x="2570" y="14326"/>
                </a:lnTo>
                <a:lnTo>
                  <a:pt x="1714" y="14799"/>
                </a:lnTo>
                <a:lnTo>
                  <a:pt x="0" y="19677"/>
                </a:lnTo>
                <a:lnTo>
                  <a:pt x="10281" y="20820"/>
                </a:lnTo>
                <a:lnTo>
                  <a:pt x="20022" y="21600"/>
                </a:lnTo>
                <a:lnTo>
                  <a:pt x="21059" y="17141"/>
                </a:lnTo>
                <a:lnTo>
                  <a:pt x="21600" y="14660"/>
                </a:lnTo>
                <a:lnTo>
                  <a:pt x="20653" y="13796"/>
                </a:lnTo>
                <a:lnTo>
                  <a:pt x="18398" y="14047"/>
                </a:lnTo>
                <a:lnTo>
                  <a:pt x="15512" y="14242"/>
                </a:lnTo>
                <a:lnTo>
                  <a:pt x="14971" y="12235"/>
                </a:lnTo>
                <a:lnTo>
                  <a:pt x="11454" y="10619"/>
                </a:lnTo>
                <a:lnTo>
                  <a:pt x="11905" y="9560"/>
                </a:lnTo>
                <a:lnTo>
                  <a:pt x="12266" y="7720"/>
                </a:lnTo>
                <a:lnTo>
                  <a:pt x="7711" y="3763"/>
                </a:lnTo>
                <a:lnTo>
                  <a:pt x="8342" y="251"/>
                </a:lnTo>
                <a:lnTo>
                  <a:pt x="5231" y="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721100" y="5138702"/>
            <a:ext cx="927947" cy="1253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38" y="0"/>
                </a:moveTo>
                <a:lnTo>
                  <a:pt x="14595" y="1129"/>
                </a:lnTo>
                <a:lnTo>
                  <a:pt x="13865" y="5268"/>
                </a:lnTo>
                <a:lnTo>
                  <a:pt x="21600" y="5833"/>
                </a:lnTo>
                <a:lnTo>
                  <a:pt x="19508" y="21600"/>
                </a:lnTo>
                <a:lnTo>
                  <a:pt x="0" y="19944"/>
                </a:lnTo>
                <a:lnTo>
                  <a:pt x="1995" y="9897"/>
                </a:lnTo>
                <a:lnTo>
                  <a:pt x="4038" y="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3765973" y="3526649"/>
            <a:ext cx="1739901" cy="1133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" y="0"/>
                </a:moveTo>
                <a:lnTo>
                  <a:pt x="4590" y="874"/>
                </a:lnTo>
                <a:lnTo>
                  <a:pt x="7157" y="1457"/>
                </a:lnTo>
                <a:lnTo>
                  <a:pt x="10554" y="1998"/>
                </a:lnTo>
                <a:lnTo>
                  <a:pt x="13665" y="2497"/>
                </a:lnTo>
                <a:lnTo>
                  <a:pt x="19085" y="3121"/>
                </a:lnTo>
                <a:lnTo>
                  <a:pt x="21600" y="3454"/>
                </a:lnTo>
                <a:lnTo>
                  <a:pt x="21522" y="21059"/>
                </a:lnTo>
                <a:lnTo>
                  <a:pt x="8298" y="19228"/>
                </a:lnTo>
                <a:lnTo>
                  <a:pt x="8012" y="21600"/>
                </a:lnTo>
                <a:lnTo>
                  <a:pt x="7520" y="20476"/>
                </a:lnTo>
                <a:lnTo>
                  <a:pt x="6301" y="20684"/>
                </a:lnTo>
                <a:lnTo>
                  <a:pt x="4564" y="21101"/>
                </a:lnTo>
                <a:lnTo>
                  <a:pt x="4253" y="18062"/>
                </a:lnTo>
                <a:lnTo>
                  <a:pt x="2178" y="15607"/>
                </a:lnTo>
                <a:lnTo>
                  <a:pt x="2489" y="13318"/>
                </a:lnTo>
                <a:lnTo>
                  <a:pt x="2697" y="11445"/>
                </a:lnTo>
                <a:lnTo>
                  <a:pt x="0" y="5369"/>
                </a:lnTo>
                <a:lnTo>
                  <a:pt x="363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4305582" y="4529102"/>
            <a:ext cx="1193801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" y="0"/>
                </a:moveTo>
                <a:lnTo>
                  <a:pt x="1288" y="8065"/>
                </a:lnTo>
                <a:lnTo>
                  <a:pt x="0" y="19607"/>
                </a:lnTo>
                <a:lnTo>
                  <a:pt x="6253" y="20209"/>
                </a:lnTo>
                <a:lnTo>
                  <a:pt x="20880" y="21600"/>
                </a:lnTo>
                <a:lnTo>
                  <a:pt x="21600" y="2225"/>
                </a:lnTo>
                <a:lnTo>
                  <a:pt x="2084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4547164" y="5475111"/>
            <a:ext cx="1237263" cy="9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5" y="0"/>
                </a:moveTo>
                <a:lnTo>
                  <a:pt x="726" y="12970"/>
                </a:lnTo>
                <a:lnTo>
                  <a:pt x="0" y="20430"/>
                </a:lnTo>
                <a:lnTo>
                  <a:pt x="10818" y="21161"/>
                </a:lnTo>
                <a:lnTo>
                  <a:pt x="21092" y="21600"/>
                </a:lnTo>
                <a:lnTo>
                  <a:pt x="21418" y="11507"/>
                </a:lnTo>
                <a:lnTo>
                  <a:pt x="21600" y="1609"/>
                </a:lnTo>
                <a:lnTo>
                  <a:pt x="15719" y="1463"/>
                </a:lnTo>
                <a:lnTo>
                  <a:pt x="1815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3434079" y="6287911"/>
            <a:ext cx="1117601" cy="1304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90" y="0"/>
                </a:moveTo>
                <a:lnTo>
                  <a:pt x="5049" y="2813"/>
                </a:lnTo>
                <a:lnTo>
                  <a:pt x="3206" y="2488"/>
                </a:lnTo>
                <a:lnTo>
                  <a:pt x="3326" y="6130"/>
                </a:lnTo>
                <a:lnTo>
                  <a:pt x="2404" y="6815"/>
                </a:lnTo>
                <a:lnTo>
                  <a:pt x="3727" y="9051"/>
                </a:lnTo>
                <a:lnTo>
                  <a:pt x="2404" y="10025"/>
                </a:lnTo>
                <a:lnTo>
                  <a:pt x="1683" y="11647"/>
                </a:lnTo>
                <a:lnTo>
                  <a:pt x="681" y="13198"/>
                </a:lnTo>
                <a:lnTo>
                  <a:pt x="1403" y="14136"/>
                </a:lnTo>
                <a:lnTo>
                  <a:pt x="120" y="14496"/>
                </a:lnTo>
                <a:lnTo>
                  <a:pt x="0" y="15975"/>
                </a:lnTo>
                <a:lnTo>
                  <a:pt x="12142" y="21492"/>
                </a:lnTo>
                <a:lnTo>
                  <a:pt x="18995" y="21600"/>
                </a:lnTo>
                <a:lnTo>
                  <a:pt x="21600" y="1695"/>
                </a:lnTo>
                <a:lnTo>
                  <a:pt x="5490" y="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413955" y="6380480"/>
            <a:ext cx="1193801" cy="1235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06" y="0"/>
                </a:moveTo>
                <a:lnTo>
                  <a:pt x="21600" y="876"/>
                </a:lnTo>
                <a:lnTo>
                  <a:pt x="20694" y="19962"/>
                </a:lnTo>
                <a:lnTo>
                  <a:pt x="14501" y="19619"/>
                </a:lnTo>
                <a:lnTo>
                  <a:pt x="8723" y="19429"/>
                </a:lnTo>
                <a:lnTo>
                  <a:pt x="8723" y="20190"/>
                </a:lnTo>
                <a:lnTo>
                  <a:pt x="3890" y="20190"/>
                </a:lnTo>
                <a:lnTo>
                  <a:pt x="3625" y="21600"/>
                </a:lnTo>
                <a:lnTo>
                  <a:pt x="0" y="21143"/>
                </a:lnTo>
                <a:lnTo>
                  <a:pt x="2039" y="4990"/>
                </a:lnTo>
                <a:lnTo>
                  <a:pt x="2606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4883573" y="6563359"/>
            <a:ext cx="2415823" cy="2343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0"/>
                </a:moveTo>
                <a:lnTo>
                  <a:pt x="11042" y="181"/>
                </a:lnTo>
                <a:lnTo>
                  <a:pt x="11042" y="4099"/>
                </a:lnTo>
                <a:lnTo>
                  <a:pt x="13481" y="5184"/>
                </a:lnTo>
                <a:lnTo>
                  <a:pt x="14152" y="4822"/>
                </a:lnTo>
                <a:lnTo>
                  <a:pt x="15734" y="5666"/>
                </a:lnTo>
                <a:lnTo>
                  <a:pt x="16684" y="5606"/>
                </a:lnTo>
                <a:lnTo>
                  <a:pt x="18528" y="4762"/>
                </a:lnTo>
                <a:lnTo>
                  <a:pt x="19589" y="5586"/>
                </a:lnTo>
                <a:lnTo>
                  <a:pt x="20520" y="5787"/>
                </a:lnTo>
                <a:lnTo>
                  <a:pt x="20520" y="8982"/>
                </a:lnTo>
                <a:lnTo>
                  <a:pt x="21600" y="10971"/>
                </a:lnTo>
                <a:lnTo>
                  <a:pt x="21358" y="13683"/>
                </a:lnTo>
                <a:lnTo>
                  <a:pt x="20185" y="14768"/>
                </a:lnTo>
                <a:lnTo>
                  <a:pt x="19924" y="13784"/>
                </a:lnTo>
                <a:lnTo>
                  <a:pt x="19589" y="14226"/>
                </a:lnTo>
                <a:lnTo>
                  <a:pt x="19850" y="14869"/>
                </a:lnTo>
                <a:lnTo>
                  <a:pt x="17746" y="16496"/>
                </a:lnTo>
                <a:lnTo>
                  <a:pt x="17243" y="16597"/>
                </a:lnTo>
                <a:lnTo>
                  <a:pt x="16163" y="17401"/>
                </a:lnTo>
                <a:lnTo>
                  <a:pt x="16163" y="17863"/>
                </a:lnTo>
                <a:lnTo>
                  <a:pt x="15828" y="17943"/>
                </a:lnTo>
                <a:lnTo>
                  <a:pt x="16070" y="18486"/>
                </a:lnTo>
                <a:lnTo>
                  <a:pt x="15492" y="19309"/>
                </a:lnTo>
                <a:lnTo>
                  <a:pt x="15828" y="20475"/>
                </a:lnTo>
                <a:lnTo>
                  <a:pt x="16163" y="20877"/>
                </a:lnTo>
                <a:lnTo>
                  <a:pt x="16070" y="21600"/>
                </a:lnTo>
                <a:lnTo>
                  <a:pt x="15232" y="21600"/>
                </a:lnTo>
                <a:lnTo>
                  <a:pt x="14487" y="21238"/>
                </a:lnTo>
                <a:lnTo>
                  <a:pt x="13984" y="21319"/>
                </a:lnTo>
                <a:lnTo>
                  <a:pt x="12308" y="20696"/>
                </a:lnTo>
                <a:lnTo>
                  <a:pt x="11545" y="18224"/>
                </a:lnTo>
                <a:lnTo>
                  <a:pt x="10372" y="17039"/>
                </a:lnTo>
                <a:lnTo>
                  <a:pt x="9348" y="14869"/>
                </a:lnTo>
                <a:lnTo>
                  <a:pt x="8863" y="14648"/>
                </a:lnTo>
                <a:lnTo>
                  <a:pt x="8305" y="14105"/>
                </a:lnTo>
                <a:lnTo>
                  <a:pt x="7783" y="14105"/>
                </a:lnTo>
                <a:lnTo>
                  <a:pt x="6964" y="13924"/>
                </a:lnTo>
                <a:lnTo>
                  <a:pt x="6350" y="14105"/>
                </a:lnTo>
                <a:lnTo>
                  <a:pt x="5940" y="15210"/>
                </a:lnTo>
                <a:lnTo>
                  <a:pt x="5288" y="15391"/>
                </a:lnTo>
                <a:lnTo>
                  <a:pt x="3929" y="14527"/>
                </a:lnTo>
                <a:lnTo>
                  <a:pt x="3110" y="13503"/>
                </a:lnTo>
                <a:lnTo>
                  <a:pt x="2979" y="12277"/>
                </a:lnTo>
                <a:lnTo>
                  <a:pt x="2383" y="11433"/>
                </a:lnTo>
                <a:lnTo>
                  <a:pt x="1006" y="10247"/>
                </a:lnTo>
                <a:lnTo>
                  <a:pt x="0" y="9022"/>
                </a:lnTo>
                <a:lnTo>
                  <a:pt x="0" y="8499"/>
                </a:lnTo>
                <a:lnTo>
                  <a:pt x="3277" y="8540"/>
                </a:lnTo>
                <a:lnTo>
                  <a:pt x="5940" y="8781"/>
                </a:lnTo>
                <a:lnTo>
                  <a:pt x="6275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5497688" y="3709529"/>
            <a:ext cx="1165015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" y="0"/>
                </a:moveTo>
                <a:lnTo>
                  <a:pt x="18116" y="661"/>
                </a:lnTo>
                <a:lnTo>
                  <a:pt x="19432" y="7002"/>
                </a:lnTo>
                <a:lnTo>
                  <a:pt x="20710" y="11890"/>
                </a:lnTo>
                <a:lnTo>
                  <a:pt x="21600" y="19817"/>
                </a:lnTo>
                <a:lnTo>
                  <a:pt x="21058" y="21600"/>
                </a:lnTo>
                <a:lnTo>
                  <a:pt x="14400" y="21270"/>
                </a:lnTo>
                <a:lnTo>
                  <a:pt x="0" y="20873"/>
                </a:lnTo>
                <a:lnTo>
                  <a:pt x="39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5470595" y="4398151"/>
            <a:ext cx="1219201" cy="825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9" y="0"/>
                </a:moveTo>
                <a:lnTo>
                  <a:pt x="332" y="8369"/>
                </a:lnTo>
                <a:lnTo>
                  <a:pt x="0" y="18207"/>
                </a:lnTo>
                <a:lnTo>
                  <a:pt x="15702" y="18547"/>
                </a:lnTo>
                <a:lnTo>
                  <a:pt x="17361" y="19904"/>
                </a:lnTo>
                <a:lnTo>
                  <a:pt x="18504" y="18038"/>
                </a:lnTo>
                <a:lnTo>
                  <a:pt x="21600" y="21600"/>
                </a:lnTo>
                <a:lnTo>
                  <a:pt x="21158" y="17868"/>
                </a:lnTo>
                <a:lnTo>
                  <a:pt x="21453" y="14984"/>
                </a:lnTo>
                <a:lnTo>
                  <a:pt x="21600" y="5146"/>
                </a:lnTo>
                <a:lnTo>
                  <a:pt x="20236" y="3053"/>
                </a:lnTo>
                <a:lnTo>
                  <a:pt x="20789" y="339"/>
                </a:lnTo>
                <a:lnTo>
                  <a:pt x="10505" y="226"/>
                </a:lnTo>
                <a:lnTo>
                  <a:pt x="369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5448017" y="5091288"/>
            <a:ext cx="1456268" cy="688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" y="0"/>
                </a:moveTo>
                <a:lnTo>
                  <a:pt x="0" y="14263"/>
                </a:lnTo>
                <a:lnTo>
                  <a:pt x="4852" y="14606"/>
                </a:lnTo>
                <a:lnTo>
                  <a:pt x="4821" y="21600"/>
                </a:lnTo>
                <a:lnTo>
                  <a:pt x="11403" y="21394"/>
                </a:lnTo>
                <a:lnTo>
                  <a:pt x="17274" y="21189"/>
                </a:lnTo>
                <a:lnTo>
                  <a:pt x="21600" y="21394"/>
                </a:lnTo>
                <a:lnTo>
                  <a:pt x="20240" y="15291"/>
                </a:lnTo>
                <a:lnTo>
                  <a:pt x="19313" y="9669"/>
                </a:lnTo>
                <a:lnTo>
                  <a:pt x="18294" y="3771"/>
                </a:lnTo>
                <a:lnTo>
                  <a:pt x="15852" y="69"/>
                </a:lnTo>
                <a:lnTo>
                  <a:pt x="14740" y="2263"/>
                </a:lnTo>
                <a:lnTo>
                  <a:pt x="13380" y="686"/>
                </a:lnTo>
                <a:lnTo>
                  <a:pt x="7509" y="274"/>
                </a:lnTo>
                <a:lnTo>
                  <a:pt x="216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5765800" y="5765800"/>
            <a:ext cx="1277903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" y="207"/>
                </a:moveTo>
                <a:lnTo>
                  <a:pt x="176" y="12629"/>
                </a:lnTo>
                <a:lnTo>
                  <a:pt x="0" y="21393"/>
                </a:lnTo>
                <a:lnTo>
                  <a:pt x="21600" y="21600"/>
                </a:lnTo>
                <a:lnTo>
                  <a:pt x="21179" y="10351"/>
                </a:lnTo>
                <a:lnTo>
                  <a:pt x="21179" y="6073"/>
                </a:lnTo>
                <a:lnTo>
                  <a:pt x="19458" y="3519"/>
                </a:lnTo>
                <a:lnTo>
                  <a:pt x="19984" y="1242"/>
                </a:lnTo>
                <a:lnTo>
                  <a:pt x="19247" y="0"/>
                </a:lnTo>
                <a:lnTo>
                  <a:pt x="9448" y="207"/>
                </a:lnTo>
                <a:lnTo>
                  <a:pt x="211" y="207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5585742" y="6427893"/>
            <a:ext cx="1494650" cy="75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" y="0"/>
                </a:moveTo>
                <a:lnTo>
                  <a:pt x="0" y="3819"/>
                </a:lnTo>
                <a:lnTo>
                  <a:pt x="7682" y="4383"/>
                </a:lnTo>
                <a:lnTo>
                  <a:pt x="7712" y="16717"/>
                </a:lnTo>
                <a:lnTo>
                  <a:pt x="11659" y="20097"/>
                </a:lnTo>
                <a:lnTo>
                  <a:pt x="12743" y="18845"/>
                </a:lnTo>
                <a:lnTo>
                  <a:pt x="15213" y="21600"/>
                </a:lnTo>
                <a:lnTo>
                  <a:pt x="16840" y="21475"/>
                </a:lnTo>
                <a:lnTo>
                  <a:pt x="19823" y="18845"/>
                </a:lnTo>
                <a:lnTo>
                  <a:pt x="21600" y="21412"/>
                </a:lnTo>
                <a:lnTo>
                  <a:pt x="21600" y="8077"/>
                </a:lnTo>
                <a:lnTo>
                  <a:pt x="21058" y="250"/>
                </a:lnTo>
                <a:lnTo>
                  <a:pt x="121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055555" y="6464300"/>
            <a:ext cx="839894" cy="8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5"/>
                </a:moveTo>
                <a:lnTo>
                  <a:pt x="8501" y="859"/>
                </a:lnTo>
                <a:lnTo>
                  <a:pt x="19034" y="0"/>
                </a:lnTo>
                <a:lnTo>
                  <a:pt x="18446" y="2865"/>
                </a:lnTo>
                <a:lnTo>
                  <a:pt x="20798" y="2234"/>
                </a:lnTo>
                <a:lnTo>
                  <a:pt x="21600" y="4125"/>
                </a:lnTo>
                <a:lnTo>
                  <a:pt x="19194" y="5844"/>
                </a:lnTo>
                <a:lnTo>
                  <a:pt x="19729" y="8881"/>
                </a:lnTo>
                <a:lnTo>
                  <a:pt x="17269" y="13865"/>
                </a:lnTo>
                <a:lnTo>
                  <a:pt x="15398" y="16959"/>
                </a:lnTo>
                <a:lnTo>
                  <a:pt x="16467" y="20912"/>
                </a:lnTo>
                <a:lnTo>
                  <a:pt x="3154" y="21600"/>
                </a:lnTo>
                <a:lnTo>
                  <a:pt x="3048" y="19194"/>
                </a:lnTo>
                <a:lnTo>
                  <a:pt x="428" y="18678"/>
                </a:lnTo>
                <a:lnTo>
                  <a:pt x="428" y="5844"/>
                </a:lnTo>
                <a:lnTo>
                  <a:pt x="0" y="2005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7175217" y="7258755"/>
            <a:ext cx="1025032" cy="860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2"/>
                </a:moveTo>
                <a:lnTo>
                  <a:pt x="10800" y="0"/>
                </a:lnTo>
                <a:lnTo>
                  <a:pt x="12688" y="4429"/>
                </a:lnTo>
                <a:lnTo>
                  <a:pt x="11063" y="9679"/>
                </a:lnTo>
                <a:lnTo>
                  <a:pt x="10537" y="12085"/>
                </a:lnTo>
                <a:lnTo>
                  <a:pt x="17780" y="11101"/>
                </a:lnTo>
                <a:lnTo>
                  <a:pt x="18220" y="14546"/>
                </a:lnTo>
                <a:lnTo>
                  <a:pt x="16068" y="14218"/>
                </a:lnTo>
                <a:lnTo>
                  <a:pt x="15059" y="15694"/>
                </a:lnTo>
                <a:lnTo>
                  <a:pt x="16200" y="16678"/>
                </a:lnTo>
                <a:lnTo>
                  <a:pt x="18176" y="15530"/>
                </a:lnTo>
                <a:lnTo>
                  <a:pt x="18220" y="17171"/>
                </a:lnTo>
                <a:lnTo>
                  <a:pt x="19449" y="15749"/>
                </a:lnTo>
                <a:lnTo>
                  <a:pt x="20239" y="15749"/>
                </a:lnTo>
                <a:lnTo>
                  <a:pt x="19317" y="18647"/>
                </a:lnTo>
                <a:lnTo>
                  <a:pt x="21073" y="19139"/>
                </a:lnTo>
                <a:lnTo>
                  <a:pt x="21600" y="20670"/>
                </a:lnTo>
                <a:lnTo>
                  <a:pt x="20810" y="21163"/>
                </a:lnTo>
                <a:lnTo>
                  <a:pt x="19712" y="20178"/>
                </a:lnTo>
                <a:lnTo>
                  <a:pt x="17561" y="19467"/>
                </a:lnTo>
                <a:lnTo>
                  <a:pt x="18044" y="21327"/>
                </a:lnTo>
                <a:lnTo>
                  <a:pt x="16990" y="21600"/>
                </a:lnTo>
                <a:lnTo>
                  <a:pt x="16112" y="19850"/>
                </a:lnTo>
                <a:lnTo>
                  <a:pt x="15585" y="20944"/>
                </a:lnTo>
                <a:lnTo>
                  <a:pt x="12424" y="20944"/>
                </a:lnTo>
                <a:lnTo>
                  <a:pt x="12424" y="19850"/>
                </a:lnTo>
                <a:lnTo>
                  <a:pt x="11239" y="18647"/>
                </a:lnTo>
                <a:lnTo>
                  <a:pt x="8868" y="18483"/>
                </a:lnTo>
                <a:lnTo>
                  <a:pt x="10844" y="19850"/>
                </a:lnTo>
                <a:lnTo>
                  <a:pt x="8078" y="20616"/>
                </a:lnTo>
                <a:lnTo>
                  <a:pt x="3732" y="19631"/>
                </a:lnTo>
                <a:lnTo>
                  <a:pt x="2107" y="19850"/>
                </a:lnTo>
                <a:lnTo>
                  <a:pt x="2678" y="12632"/>
                </a:lnTo>
                <a:lnTo>
                  <a:pt x="44" y="6890"/>
                </a:lnTo>
                <a:lnTo>
                  <a:pt x="0" y="492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6470791" y="3625991"/>
            <a:ext cx="1144694" cy="1347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8"/>
                </a:moveTo>
                <a:lnTo>
                  <a:pt x="5666" y="1678"/>
                </a:lnTo>
                <a:lnTo>
                  <a:pt x="5626" y="0"/>
                </a:lnTo>
                <a:lnTo>
                  <a:pt x="6846" y="454"/>
                </a:lnTo>
                <a:lnTo>
                  <a:pt x="7082" y="1783"/>
                </a:lnTo>
                <a:lnTo>
                  <a:pt x="9797" y="3181"/>
                </a:lnTo>
                <a:lnTo>
                  <a:pt x="10623" y="2551"/>
                </a:lnTo>
                <a:lnTo>
                  <a:pt x="12236" y="2551"/>
                </a:lnTo>
                <a:lnTo>
                  <a:pt x="13456" y="3810"/>
                </a:lnTo>
                <a:lnTo>
                  <a:pt x="14282" y="3355"/>
                </a:lnTo>
                <a:lnTo>
                  <a:pt x="16643" y="3880"/>
                </a:lnTo>
                <a:lnTo>
                  <a:pt x="17469" y="2936"/>
                </a:lnTo>
                <a:lnTo>
                  <a:pt x="18964" y="3670"/>
                </a:lnTo>
                <a:lnTo>
                  <a:pt x="21600" y="3565"/>
                </a:lnTo>
                <a:lnTo>
                  <a:pt x="17311" y="6221"/>
                </a:lnTo>
                <a:lnTo>
                  <a:pt x="15187" y="8598"/>
                </a:lnTo>
                <a:lnTo>
                  <a:pt x="15580" y="11988"/>
                </a:lnTo>
                <a:lnTo>
                  <a:pt x="14125" y="13421"/>
                </a:lnTo>
                <a:lnTo>
                  <a:pt x="14715" y="14400"/>
                </a:lnTo>
                <a:lnTo>
                  <a:pt x="14715" y="16917"/>
                </a:lnTo>
                <a:lnTo>
                  <a:pt x="16170" y="16917"/>
                </a:lnTo>
                <a:lnTo>
                  <a:pt x="18374" y="18769"/>
                </a:lnTo>
                <a:lnTo>
                  <a:pt x="19239" y="20971"/>
                </a:lnTo>
                <a:lnTo>
                  <a:pt x="3974" y="21600"/>
                </a:lnTo>
                <a:lnTo>
                  <a:pt x="4013" y="15623"/>
                </a:lnTo>
                <a:lnTo>
                  <a:pt x="2675" y="14295"/>
                </a:lnTo>
                <a:lnTo>
                  <a:pt x="3148" y="12722"/>
                </a:lnTo>
                <a:lnTo>
                  <a:pt x="3620" y="11849"/>
                </a:lnTo>
                <a:lnTo>
                  <a:pt x="2675" y="7689"/>
                </a:lnTo>
                <a:lnTo>
                  <a:pt x="1377" y="4963"/>
                </a:lnTo>
                <a:lnTo>
                  <a:pt x="0" y="1678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7211342" y="4086577"/>
            <a:ext cx="871504" cy="106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" y="1464"/>
                </a:moveTo>
                <a:lnTo>
                  <a:pt x="3160" y="1242"/>
                </a:lnTo>
                <a:lnTo>
                  <a:pt x="4662" y="1242"/>
                </a:lnTo>
                <a:lnTo>
                  <a:pt x="5594" y="0"/>
                </a:lnTo>
                <a:lnTo>
                  <a:pt x="6268" y="1597"/>
                </a:lnTo>
                <a:lnTo>
                  <a:pt x="8599" y="1597"/>
                </a:lnTo>
                <a:lnTo>
                  <a:pt x="9842" y="3060"/>
                </a:lnTo>
                <a:lnTo>
                  <a:pt x="12276" y="2661"/>
                </a:lnTo>
                <a:lnTo>
                  <a:pt x="13882" y="3593"/>
                </a:lnTo>
                <a:lnTo>
                  <a:pt x="16938" y="4258"/>
                </a:lnTo>
                <a:lnTo>
                  <a:pt x="17456" y="5367"/>
                </a:lnTo>
                <a:lnTo>
                  <a:pt x="19010" y="5455"/>
                </a:lnTo>
                <a:lnTo>
                  <a:pt x="18544" y="6564"/>
                </a:lnTo>
                <a:lnTo>
                  <a:pt x="19114" y="7851"/>
                </a:lnTo>
                <a:lnTo>
                  <a:pt x="18078" y="9447"/>
                </a:lnTo>
                <a:lnTo>
                  <a:pt x="18803" y="9758"/>
                </a:lnTo>
                <a:lnTo>
                  <a:pt x="20512" y="8028"/>
                </a:lnTo>
                <a:lnTo>
                  <a:pt x="20409" y="7451"/>
                </a:lnTo>
                <a:lnTo>
                  <a:pt x="21134" y="7185"/>
                </a:lnTo>
                <a:lnTo>
                  <a:pt x="21600" y="8028"/>
                </a:lnTo>
                <a:lnTo>
                  <a:pt x="20253" y="9225"/>
                </a:lnTo>
                <a:lnTo>
                  <a:pt x="19735" y="11975"/>
                </a:lnTo>
                <a:lnTo>
                  <a:pt x="19735" y="16544"/>
                </a:lnTo>
                <a:lnTo>
                  <a:pt x="20512" y="17342"/>
                </a:lnTo>
                <a:lnTo>
                  <a:pt x="20201" y="20225"/>
                </a:lnTo>
                <a:lnTo>
                  <a:pt x="9945" y="21600"/>
                </a:lnTo>
                <a:lnTo>
                  <a:pt x="7355" y="20269"/>
                </a:lnTo>
                <a:lnTo>
                  <a:pt x="7925" y="18540"/>
                </a:lnTo>
                <a:lnTo>
                  <a:pt x="6682" y="16677"/>
                </a:lnTo>
                <a:lnTo>
                  <a:pt x="5594" y="14370"/>
                </a:lnTo>
                <a:lnTo>
                  <a:pt x="2694" y="12020"/>
                </a:lnTo>
                <a:lnTo>
                  <a:pt x="932" y="12020"/>
                </a:lnTo>
                <a:lnTo>
                  <a:pt x="932" y="8826"/>
                </a:lnTo>
                <a:lnTo>
                  <a:pt x="0" y="7629"/>
                </a:lnTo>
                <a:lnTo>
                  <a:pt x="2020" y="5766"/>
                </a:lnTo>
                <a:lnTo>
                  <a:pt x="1554" y="1464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6662702" y="4927600"/>
            <a:ext cx="1016001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2" y="1166"/>
                </a:moveTo>
                <a:lnTo>
                  <a:pt x="0" y="4937"/>
                </a:lnTo>
                <a:lnTo>
                  <a:pt x="446" y="8983"/>
                </a:lnTo>
                <a:lnTo>
                  <a:pt x="2455" y="17211"/>
                </a:lnTo>
                <a:lnTo>
                  <a:pt x="3615" y="21600"/>
                </a:lnTo>
                <a:lnTo>
                  <a:pt x="16334" y="20571"/>
                </a:lnTo>
                <a:lnTo>
                  <a:pt x="18387" y="21600"/>
                </a:lnTo>
                <a:lnTo>
                  <a:pt x="19681" y="17417"/>
                </a:lnTo>
                <a:lnTo>
                  <a:pt x="19190" y="14400"/>
                </a:lnTo>
                <a:lnTo>
                  <a:pt x="21332" y="13783"/>
                </a:lnTo>
                <a:lnTo>
                  <a:pt x="21600" y="9051"/>
                </a:lnTo>
                <a:lnTo>
                  <a:pt x="20350" y="6994"/>
                </a:lnTo>
                <a:lnTo>
                  <a:pt x="18119" y="4937"/>
                </a:lnTo>
                <a:lnTo>
                  <a:pt x="18610" y="2057"/>
                </a:lnTo>
                <a:lnTo>
                  <a:pt x="17673" y="0"/>
                </a:lnTo>
                <a:lnTo>
                  <a:pt x="12898" y="343"/>
                </a:lnTo>
                <a:lnTo>
                  <a:pt x="8078" y="617"/>
                </a:lnTo>
                <a:lnTo>
                  <a:pt x="312" y="1166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7552266" y="3939822"/>
            <a:ext cx="936979" cy="42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863"/>
                </a:moveTo>
                <a:lnTo>
                  <a:pt x="4859" y="0"/>
                </a:lnTo>
                <a:lnTo>
                  <a:pt x="3993" y="4812"/>
                </a:lnTo>
                <a:lnTo>
                  <a:pt x="4618" y="6379"/>
                </a:lnTo>
                <a:lnTo>
                  <a:pt x="6158" y="4365"/>
                </a:lnTo>
                <a:lnTo>
                  <a:pt x="9477" y="7387"/>
                </a:lnTo>
                <a:lnTo>
                  <a:pt x="10920" y="4812"/>
                </a:lnTo>
                <a:lnTo>
                  <a:pt x="15394" y="3469"/>
                </a:lnTo>
                <a:lnTo>
                  <a:pt x="16260" y="6491"/>
                </a:lnTo>
                <a:lnTo>
                  <a:pt x="17992" y="5820"/>
                </a:lnTo>
                <a:lnTo>
                  <a:pt x="21408" y="9065"/>
                </a:lnTo>
                <a:lnTo>
                  <a:pt x="21600" y="11416"/>
                </a:lnTo>
                <a:lnTo>
                  <a:pt x="17944" y="13430"/>
                </a:lnTo>
                <a:lnTo>
                  <a:pt x="16837" y="11863"/>
                </a:lnTo>
                <a:lnTo>
                  <a:pt x="14961" y="12423"/>
                </a:lnTo>
                <a:lnTo>
                  <a:pt x="12796" y="15445"/>
                </a:lnTo>
                <a:lnTo>
                  <a:pt x="11786" y="15556"/>
                </a:lnTo>
                <a:lnTo>
                  <a:pt x="10968" y="13430"/>
                </a:lnTo>
                <a:lnTo>
                  <a:pt x="9766" y="21488"/>
                </a:lnTo>
                <a:lnTo>
                  <a:pt x="8371" y="21600"/>
                </a:lnTo>
                <a:lnTo>
                  <a:pt x="7793" y="18466"/>
                </a:lnTo>
                <a:lnTo>
                  <a:pt x="4907" y="16899"/>
                </a:lnTo>
                <a:lnTo>
                  <a:pt x="3560" y="14549"/>
                </a:lnTo>
                <a:lnTo>
                  <a:pt x="1155" y="15445"/>
                </a:lnTo>
                <a:lnTo>
                  <a:pt x="0" y="11863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8204200" y="4235591"/>
            <a:ext cx="673100" cy="952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50" y="894"/>
                </a:moveTo>
                <a:lnTo>
                  <a:pt x="6258" y="2234"/>
                </a:lnTo>
                <a:lnTo>
                  <a:pt x="4778" y="3079"/>
                </a:lnTo>
                <a:lnTo>
                  <a:pt x="4643" y="6505"/>
                </a:lnTo>
                <a:lnTo>
                  <a:pt x="3836" y="4270"/>
                </a:lnTo>
                <a:lnTo>
                  <a:pt x="740" y="6406"/>
                </a:lnTo>
                <a:lnTo>
                  <a:pt x="0" y="12612"/>
                </a:lnTo>
                <a:lnTo>
                  <a:pt x="2019" y="15641"/>
                </a:lnTo>
                <a:lnTo>
                  <a:pt x="2221" y="17230"/>
                </a:lnTo>
                <a:lnTo>
                  <a:pt x="2355" y="18472"/>
                </a:lnTo>
                <a:lnTo>
                  <a:pt x="2221" y="19614"/>
                </a:lnTo>
                <a:lnTo>
                  <a:pt x="1817" y="21600"/>
                </a:lnTo>
                <a:lnTo>
                  <a:pt x="10295" y="21252"/>
                </a:lnTo>
                <a:lnTo>
                  <a:pt x="21533" y="20508"/>
                </a:lnTo>
                <a:lnTo>
                  <a:pt x="19514" y="20061"/>
                </a:lnTo>
                <a:lnTo>
                  <a:pt x="18370" y="18919"/>
                </a:lnTo>
                <a:lnTo>
                  <a:pt x="20120" y="17975"/>
                </a:lnTo>
                <a:lnTo>
                  <a:pt x="20120" y="16783"/>
                </a:lnTo>
                <a:lnTo>
                  <a:pt x="19312" y="15741"/>
                </a:lnTo>
                <a:lnTo>
                  <a:pt x="20120" y="14996"/>
                </a:lnTo>
                <a:lnTo>
                  <a:pt x="21600" y="15046"/>
                </a:lnTo>
                <a:lnTo>
                  <a:pt x="21331" y="12066"/>
                </a:lnTo>
                <a:lnTo>
                  <a:pt x="20927" y="10279"/>
                </a:lnTo>
                <a:lnTo>
                  <a:pt x="19985" y="9186"/>
                </a:lnTo>
                <a:lnTo>
                  <a:pt x="19110" y="8491"/>
                </a:lnTo>
                <a:lnTo>
                  <a:pt x="17697" y="8292"/>
                </a:lnTo>
                <a:lnTo>
                  <a:pt x="16351" y="8292"/>
                </a:lnTo>
                <a:lnTo>
                  <a:pt x="14938" y="9683"/>
                </a:lnTo>
                <a:lnTo>
                  <a:pt x="14064" y="10130"/>
                </a:lnTo>
                <a:lnTo>
                  <a:pt x="13458" y="10279"/>
                </a:lnTo>
                <a:lnTo>
                  <a:pt x="12718" y="10080"/>
                </a:lnTo>
                <a:lnTo>
                  <a:pt x="12516" y="9385"/>
                </a:lnTo>
                <a:lnTo>
                  <a:pt x="12718" y="8938"/>
                </a:lnTo>
                <a:lnTo>
                  <a:pt x="13323" y="8491"/>
                </a:lnTo>
                <a:lnTo>
                  <a:pt x="13929" y="8292"/>
                </a:lnTo>
                <a:lnTo>
                  <a:pt x="14535" y="8193"/>
                </a:lnTo>
                <a:lnTo>
                  <a:pt x="14535" y="7399"/>
                </a:lnTo>
                <a:lnTo>
                  <a:pt x="16150" y="6505"/>
                </a:lnTo>
                <a:lnTo>
                  <a:pt x="14535" y="3674"/>
                </a:lnTo>
                <a:lnTo>
                  <a:pt x="14535" y="2334"/>
                </a:lnTo>
                <a:lnTo>
                  <a:pt x="11843" y="1788"/>
                </a:lnTo>
                <a:lnTo>
                  <a:pt x="7873" y="0"/>
                </a:lnTo>
                <a:lnTo>
                  <a:pt x="5450" y="894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7473244" y="5077742"/>
            <a:ext cx="724748" cy="1253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23" y="1240"/>
                </a:moveTo>
                <a:lnTo>
                  <a:pt x="16339" y="0"/>
                </a:lnTo>
                <a:lnTo>
                  <a:pt x="18320" y="2630"/>
                </a:lnTo>
                <a:lnTo>
                  <a:pt x="20857" y="13711"/>
                </a:lnTo>
                <a:lnTo>
                  <a:pt x="21600" y="15176"/>
                </a:lnTo>
                <a:lnTo>
                  <a:pt x="19619" y="18106"/>
                </a:lnTo>
                <a:lnTo>
                  <a:pt x="19619" y="20135"/>
                </a:lnTo>
                <a:lnTo>
                  <a:pt x="17391" y="19910"/>
                </a:lnTo>
                <a:lnTo>
                  <a:pt x="17453" y="21600"/>
                </a:lnTo>
                <a:lnTo>
                  <a:pt x="15163" y="20924"/>
                </a:lnTo>
                <a:lnTo>
                  <a:pt x="13926" y="21149"/>
                </a:lnTo>
                <a:lnTo>
                  <a:pt x="12193" y="20961"/>
                </a:lnTo>
                <a:lnTo>
                  <a:pt x="10893" y="18369"/>
                </a:lnTo>
                <a:lnTo>
                  <a:pt x="8355" y="17581"/>
                </a:lnTo>
                <a:lnTo>
                  <a:pt x="8355" y="14838"/>
                </a:lnTo>
                <a:lnTo>
                  <a:pt x="5880" y="15176"/>
                </a:lnTo>
                <a:lnTo>
                  <a:pt x="4456" y="13148"/>
                </a:lnTo>
                <a:lnTo>
                  <a:pt x="0" y="10744"/>
                </a:lnTo>
                <a:lnTo>
                  <a:pt x="3280" y="7025"/>
                </a:lnTo>
                <a:lnTo>
                  <a:pt x="2352" y="5297"/>
                </a:lnTo>
                <a:lnTo>
                  <a:pt x="5570" y="4959"/>
                </a:lnTo>
                <a:lnTo>
                  <a:pt x="5880" y="2517"/>
                </a:lnTo>
                <a:lnTo>
                  <a:pt x="4023" y="124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6832600" y="5575300"/>
            <a:ext cx="1149209" cy="99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12"/>
                </a:moveTo>
                <a:lnTo>
                  <a:pt x="9470" y="0"/>
                </a:lnTo>
                <a:lnTo>
                  <a:pt x="11465" y="0"/>
                </a:lnTo>
                <a:lnTo>
                  <a:pt x="12991" y="665"/>
                </a:lnTo>
                <a:lnTo>
                  <a:pt x="12170" y="2516"/>
                </a:lnTo>
                <a:lnTo>
                  <a:pt x="14909" y="5602"/>
                </a:lnTo>
                <a:lnTo>
                  <a:pt x="15809" y="8165"/>
                </a:lnTo>
                <a:lnTo>
                  <a:pt x="17452" y="7501"/>
                </a:lnTo>
                <a:lnTo>
                  <a:pt x="17374" y="11156"/>
                </a:lnTo>
                <a:lnTo>
                  <a:pt x="19017" y="12200"/>
                </a:lnTo>
                <a:lnTo>
                  <a:pt x="19800" y="15429"/>
                </a:lnTo>
                <a:lnTo>
                  <a:pt x="20974" y="15713"/>
                </a:lnTo>
                <a:lnTo>
                  <a:pt x="21600" y="17043"/>
                </a:lnTo>
                <a:lnTo>
                  <a:pt x="20152" y="18894"/>
                </a:lnTo>
                <a:lnTo>
                  <a:pt x="19683" y="21030"/>
                </a:lnTo>
                <a:lnTo>
                  <a:pt x="17609" y="21600"/>
                </a:lnTo>
                <a:lnTo>
                  <a:pt x="18157" y="19274"/>
                </a:lnTo>
                <a:lnTo>
                  <a:pt x="10057" y="20128"/>
                </a:lnTo>
                <a:lnTo>
                  <a:pt x="4226" y="20983"/>
                </a:lnTo>
                <a:lnTo>
                  <a:pt x="3874" y="18704"/>
                </a:lnTo>
                <a:lnTo>
                  <a:pt x="3483" y="11773"/>
                </a:lnTo>
                <a:lnTo>
                  <a:pt x="3404" y="8023"/>
                </a:lnTo>
                <a:lnTo>
                  <a:pt x="1487" y="6314"/>
                </a:lnTo>
                <a:lnTo>
                  <a:pt x="2191" y="4747"/>
                </a:lnTo>
                <a:lnTo>
                  <a:pt x="1252" y="3893"/>
                </a:lnTo>
                <a:lnTo>
                  <a:pt x="0" y="712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8085102" y="5168900"/>
            <a:ext cx="568961" cy="9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53"/>
                </a:moveTo>
                <a:lnTo>
                  <a:pt x="2560" y="2330"/>
                </a:lnTo>
                <a:lnTo>
                  <a:pt x="4960" y="2184"/>
                </a:lnTo>
                <a:lnTo>
                  <a:pt x="5760" y="1747"/>
                </a:lnTo>
                <a:lnTo>
                  <a:pt x="6400" y="437"/>
                </a:lnTo>
                <a:lnTo>
                  <a:pt x="16800" y="0"/>
                </a:lnTo>
                <a:lnTo>
                  <a:pt x="21600" y="15241"/>
                </a:lnTo>
                <a:lnTo>
                  <a:pt x="21280" y="15096"/>
                </a:lnTo>
                <a:lnTo>
                  <a:pt x="17680" y="15969"/>
                </a:lnTo>
                <a:lnTo>
                  <a:pt x="15120" y="20047"/>
                </a:lnTo>
                <a:lnTo>
                  <a:pt x="11440" y="19464"/>
                </a:lnTo>
                <a:lnTo>
                  <a:pt x="7120" y="21018"/>
                </a:lnTo>
                <a:lnTo>
                  <a:pt x="1440" y="21600"/>
                </a:lnTo>
                <a:lnTo>
                  <a:pt x="4000" y="17571"/>
                </a:lnTo>
                <a:lnTo>
                  <a:pt x="2880" y="15338"/>
                </a:lnTo>
                <a:lnTo>
                  <a:pt x="0" y="1553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8527626" y="4965700"/>
            <a:ext cx="720232" cy="876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48"/>
                </a:moveTo>
                <a:lnTo>
                  <a:pt x="9711" y="4040"/>
                </a:lnTo>
                <a:lnTo>
                  <a:pt x="11765" y="4363"/>
                </a:lnTo>
                <a:lnTo>
                  <a:pt x="16371" y="2532"/>
                </a:lnTo>
                <a:lnTo>
                  <a:pt x="17367" y="808"/>
                </a:lnTo>
                <a:lnTo>
                  <a:pt x="20106" y="0"/>
                </a:lnTo>
                <a:lnTo>
                  <a:pt x="21600" y="8188"/>
                </a:lnTo>
                <a:lnTo>
                  <a:pt x="20480" y="9049"/>
                </a:lnTo>
                <a:lnTo>
                  <a:pt x="20729" y="14705"/>
                </a:lnTo>
                <a:lnTo>
                  <a:pt x="18612" y="15190"/>
                </a:lnTo>
                <a:lnTo>
                  <a:pt x="17367" y="18368"/>
                </a:lnTo>
                <a:lnTo>
                  <a:pt x="15686" y="17937"/>
                </a:lnTo>
                <a:lnTo>
                  <a:pt x="15126" y="21600"/>
                </a:lnTo>
                <a:lnTo>
                  <a:pt x="12699" y="20092"/>
                </a:lnTo>
                <a:lnTo>
                  <a:pt x="7968" y="21061"/>
                </a:lnTo>
                <a:lnTo>
                  <a:pt x="5914" y="19661"/>
                </a:lnTo>
                <a:lnTo>
                  <a:pt x="3175" y="19607"/>
                </a:lnTo>
                <a:lnTo>
                  <a:pt x="1805" y="13520"/>
                </a:lnTo>
                <a:lnTo>
                  <a:pt x="0" y="4848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7884159" y="5759591"/>
            <a:ext cx="1271130" cy="738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267" y="20262"/>
                </a:lnTo>
                <a:lnTo>
                  <a:pt x="5267" y="19306"/>
                </a:lnTo>
                <a:lnTo>
                  <a:pt x="17923" y="16184"/>
                </a:lnTo>
                <a:lnTo>
                  <a:pt x="18136" y="14527"/>
                </a:lnTo>
                <a:lnTo>
                  <a:pt x="20009" y="13317"/>
                </a:lnTo>
                <a:lnTo>
                  <a:pt x="20221" y="11596"/>
                </a:lnTo>
                <a:lnTo>
                  <a:pt x="20999" y="11023"/>
                </a:lnTo>
                <a:lnTo>
                  <a:pt x="21600" y="8411"/>
                </a:lnTo>
                <a:lnTo>
                  <a:pt x="19832" y="5862"/>
                </a:lnTo>
                <a:lnTo>
                  <a:pt x="19514" y="2421"/>
                </a:lnTo>
                <a:lnTo>
                  <a:pt x="18136" y="701"/>
                </a:lnTo>
                <a:lnTo>
                  <a:pt x="15343" y="1657"/>
                </a:lnTo>
                <a:lnTo>
                  <a:pt x="13999" y="127"/>
                </a:lnTo>
                <a:lnTo>
                  <a:pt x="12727" y="0"/>
                </a:lnTo>
                <a:lnTo>
                  <a:pt x="13009" y="2421"/>
                </a:lnTo>
                <a:lnTo>
                  <a:pt x="11242" y="3632"/>
                </a:lnTo>
                <a:lnTo>
                  <a:pt x="10075" y="8984"/>
                </a:lnTo>
                <a:lnTo>
                  <a:pt x="8484" y="8156"/>
                </a:lnTo>
                <a:lnTo>
                  <a:pt x="6575" y="10131"/>
                </a:lnTo>
                <a:lnTo>
                  <a:pt x="4136" y="10896"/>
                </a:lnTo>
                <a:lnTo>
                  <a:pt x="4136" y="13954"/>
                </a:lnTo>
                <a:lnTo>
                  <a:pt x="2899" y="13890"/>
                </a:lnTo>
                <a:lnTo>
                  <a:pt x="2970" y="16566"/>
                </a:lnTo>
                <a:lnTo>
                  <a:pt x="1697" y="15483"/>
                </a:lnTo>
                <a:lnTo>
                  <a:pt x="955" y="15993"/>
                </a:lnTo>
                <a:lnTo>
                  <a:pt x="1591" y="17777"/>
                </a:lnTo>
                <a:lnTo>
                  <a:pt x="247" y="20198"/>
                </a:lnTo>
                <a:lnTo>
                  <a:pt x="0" y="21600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7796107" y="6238240"/>
            <a:ext cx="1469814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9" y="9833"/>
                </a:moveTo>
                <a:lnTo>
                  <a:pt x="1289" y="10254"/>
                </a:lnTo>
                <a:lnTo>
                  <a:pt x="920" y="12271"/>
                </a:lnTo>
                <a:lnTo>
                  <a:pt x="1350" y="15044"/>
                </a:lnTo>
                <a:lnTo>
                  <a:pt x="0" y="17398"/>
                </a:lnTo>
                <a:lnTo>
                  <a:pt x="276" y="21600"/>
                </a:lnTo>
                <a:lnTo>
                  <a:pt x="5952" y="20339"/>
                </a:lnTo>
                <a:lnTo>
                  <a:pt x="12672" y="18154"/>
                </a:lnTo>
                <a:lnTo>
                  <a:pt x="16047" y="16557"/>
                </a:lnTo>
                <a:lnTo>
                  <a:pt x="16722" y="11010"/>
                </a:lnTo>
                <a:lnTo>
                  <a:pt x="17918" y="10758"/>
                </a:lnTo>
                <a:lnTo>
                  <a:pt x="21600" y="0"/>
                </a:lnTo>
                <a:lnTo>
                  <a:pt x="16814" y="2689"/>
                </a:lnTo>
                <a:lnTo>
                  <a:pt x="5676" y="7060"/>
                </a:lnTo>
                <a:lnTo>
                  <a:pt x="5768" y="8321"/>
                </a:lnTo>
                <a:lnTo>
                  <a:pt x="1289" y="9833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7651608" y="6753013"/>
            <a:ext cx="600570" cy="1092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54" y="730"/>
                </a:moveTo>
                <a:lnTo>
                  <a:pt x="2840" y="4380"/>
                </a:lnTo>
                <a:lnTo>
                  <a:pt x="0" y="6785"/>
                </a:lnTo>
                <a:lnTo>
                  <a:pt x="897" y="9619"/>
                </a:lnTo>
                <a:lnTo>
                  <a:pt x="4260" y="13484"/>
                </a:lnTo>
                <a:lnTo>
                  <a:pt x="1719" y="17392"/>
                </a:lnTo>
                <a:lnTo>
                  <a:pt x="598" y="19453"/>
                </a:lnTo>
                <a:lnTo>
                  <a:pt x="13154" y="18637"/>
                </a:lnTo>
                <a:lnTo>
                  <a:pt x="13678" y="21256"/>
                </a:lnTo>
                <a:lnTo>
                  <a:pt x="16293" y="21600"/>
                </a:lnTo>
                <a:lnTo>
                  <a:pt x="16966" y="20226"/>
                </a:lnTo>
                <a:lnTo>
                  <a:pt x="21600" y="19839"/>
                </a:lnTo>
                <a:lnTo>
                  <a:pt x="20554" y="15459"/>
                </a:lnTo>
                <a:lnTo>
                  <a:pt x="20329" y="0"/>
                </a:lnTo>
                <a:lnTo>
                  <a:pt x="6054" y="73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8216053" y="6705600"/>
            <a:ext cx="679592" cy="1108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08"/>
                </a:moveTo>
                <a:lnTo>
                  <a:pt x="14023" y="0"/>
                </a:lnTo>
                <a:lnTo>
                  <a:pt x="18543" y="9969"/>
                </a:lnTo>
                <a:lnTo>
                  <a:pt x="21600" y="11588"/>
                </a:lnTo>
                <a:lnTo>
                  <a:pt x="19141" y="14528"/>
                </a:lnTo>
                <a:lnTo>
                  <a:pt x="21534" y="17340"/>
                </a:lnTo>
                <a:lnTo>
                  <a:pt x="7178" y="18362"/>
                </a:lnTo>
                <a:lnTo>
                  <a:pt x="7776" y="20791"/>
                </a:lnTo>
                <a:lnTo>
                  <a:pt x="5649" y="21600"/>
                </a:lnTo>
                <a:lnTo>
                  <a:pt x="3988" y="18533"/>
                </a:lnTo>
                <a:lnTo>
                  <a:pt x="2991" y="21046"/>
                </a:lnTo>
                <a:lnTo>
                  <a:pt x="1196" y="20791"/>
                </a:lnTo>
                <a:lnTo>
                  <a:pt x="598" y="18277"/>
                </a:lnTo>
                <a:lnTo>
                  <a:pt x="66" y="16104"/>
                </a:lnTo>
                <a:lnTo>
                  <a:pt x="0" y="1108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8658577" y="6642382"/>
            <a:ext cx="936979" cy="1020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98"/>
                </a:moveTo>
                <a:lnTo>
                  <a:pt x="240" y="1298"/>
                </a:lnTo>
                <a:lnTo>
                  <a:pt x="5280" y="417"/>
                </a:lnTo>
                <a:lnTo>
                  <a:pt x="9744" y="0"/>
                </a:lnTo>
                <a:lnTo>
                  <a:pt x="9072" y="1112"/>
                </a:lnTo>
                <a:lnTo>
                  <a:pt x="10464" y="1112"/>
                </a:lnTo>
                <a:lnTo>
                  <a:pt x="18144" y="7787"/>
                </a:lnTo>
                <a:lnTo>
                  <a:pt x="21168" y="12098"/>
                </a:lnTo>
                <a:lnTo>
                  <a:pt x="21600" y="15018"/>
                </a:lnTo>
                <a:lnTo>
                  <a:pt x="20592" y="15713"/>
                </a:lnTo>
                <a:lnTo>
                  <a:pt x="21168" y="18633"/>
                </a:lnTo>
                <a:lnTo>
                  <a:pt x="19008" y="18773"/>
                </a:lnTo>
                <a:lnTo>
                  <a:pt x="19008" y="21276"/>
                </a:lnTo>
                <a:lnTo>
                  <a:pt x="17280" y="20024"/>
                </a:lnTo>
                <a:lnTo>
                  <a:pt x="6192" y="21600"/>
                </a:lnTo>
                <a:lnTo>
                  <a:pt x="3696" y="16965"/>
                </a:lnTo>
                <a:lnTo>
                  <a:pt x="5472" y="13767"/>
                </a:lnTo>
                <a:lnTo>
                  <a:pt x="3120" y="12144"/>
                </a:lnTo>
                <a:lnTo>
                  <a:pt x="0" y="1298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9053689" y="6509173"/>
            <a:ext cx="855699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8" y="3855"/>
                </a:moveTo>
                <a:lnTo>
                  <a:pt x="2523" y="1794"/>
                </a:lnTo>
                <a:lnTo>
                  <a:pt x="8987" y="0"/>
                </a:lnTo>
                <a:lnTo>
                  <a:pt x="10984" y="1196"/>
                </a:lnTo>
                <a:lnTo>
                  <a:pt x="15136" y="266"/>
                </a:lnTo>
                <a:lnTo>
                  <a:pt x="18552" y="3390"/>
                </a:lnTo>
                <a:lnTo>
                  <a:pt x="21600" y="5782"/>
                </a:lnTo>
                <a:lnTo>
                  <a:pt x="19866" y="12229"/>
                </a:lnTo>
                <a:lnTo>
                  <a:pt x="17291" y="15552"/>
                </a:lnTo>
                <a:lnTo>
                  <a:pt x="14453" y="16549"/>
                </a:lnTo>
                <a:lnTo>
                  <a:pt x="14978" y="19141"/>
                </a:lnTo>
                <a:lnTo>
                  <a:pt x="13244" y="21600"/>
                </a:lnTo>
                <a:lnTo>
                  <a:pt x="9933" y="15552"/>
                </a:lnTo>
                <a:lnTo>
                  <a:pt x="1419" y="5782"/>
                </a:lnTo>
                <a:lnTo>
                  <a:pt x="0" y="5782"/>
                </a:lnTo>
                <a:lnTo>
                  <a:pt x="788" y="3855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8439573" y="7518400"/>
            <a:ext cx="1612901" cy="114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10"/>
                </a:moveTo>
                <a:lnTo>
                  <a:pt x="5927" y="1241"/>
                </a:lnTo>
                <a:lnTo>
                  <a:pt x="6573" y="2648"/>
                </a:lnTo>
                <a:lnTo>
                  <a:pt x="12921" y="1241"/>
                </a:lnTo>
                <a:lnTo>
                  <a:pt x="14016" y="2400"/>
                </a:lnTo>
                <a:lnTo>
                  <a:pt x="14016" y="166"/>
                </a:lnTo>
                <a:lnTo>
                  <a:pt x="13932" y="0"/>
                </a:lnTo>
                <a:lnTo>
                  <a:pt x="15196" y="124"/>
                </a:lnTo>
                <a:lnTo>
                  <a:pt x="16544" y="3476"/>
                </a:lnTo>
                <a:lnTo>
                  <a:pt x="18707" y="7986"/>
                </a:lnTo>
                <a:lnTo>
                  <a:pt x="19746" y="11917"/>
                </a:lnTo>
                <a:lnTo>
                  <a:pt x="21347" y="14648"/>
                </a:lnTo>
                <a:lnTo>
                  <a:pt x="21600" y="18621"/>
                </a:lnTo>
                <a:lnTo>
                  <a:pt x="21094" y="20979"/>
                </a:lnTo>
                <a:lnTo>
                  <a:pt x="18819" y="21600"/>
                </a:lnTo>
                <a:lnTo>
                  <a:pt x="18454" y="20607"/>
                </a:lnTo>
                <a:lnTo>
                  <a:pt x="16853" y="19200"/>
                </a:lnTo>
                <a:lnTo>
                  <a:pt x="16347" y="17710"/>
                </a:lnTo>
                <a:lnTo>
                  <a:pt x="15926" y="17131"/>
                </a:lnTo>
                <a:lnTo>
                  <a:pt x="15673" y="15766"/>
                </a:lnTo>
                <a:lnTo>
                  <a:pt x="15280" y="16138"/>
                </a:lnTo>
                <a:lnTo>
                  <a:pt x="14016" y="14359"/>
                </a:lnTo>
                <a:lnTo>
                  <a:pt x="14325" y="12662"/>
                </a:lnTo>
                <a:lnTo>
                  <a:pt x="14016" y="11710"/>
                </a:lnTo>
                <a:lnTo>
                  <a:pt x="13651" y="12041"/>
                </a:lnTo>
                <a:lnTo>
                  <a:pt x="13679" y="13034"/>
                </a:lnTo>
                <a:lnTo>
                  <a:pt x="13258" y="11710"/>
                </a:lnTo>
                <a:lnTo>
                  <a:pt x="13314" y="8690"/>
                </a:lnTo>
                <a:lnTo>
                  <a:pt x="12499" y="6869"/>
                </a:lnTo>
                <a:lnTo>
                  <a:pt x="10477" y="5379"/>
                </a:lnTo>
                <a:lnTo>
                  <a:pt x="9466" y="3724"/>
                </a:lnTo>
                <a:lnTo>
                  <a:pt x="8342" y="3517"/>
                </a:lnTo>
                <a:lnTo>
                  <a:pt x="7865" y="4593"/>
                </a:lnTo>
                <a:lnTo>
                  <a:pt x="6179" y="5338"/>
                </a:lnTo>
                <a:lnTo>
                  <a:pt x="5224" y="4593"/>
                </a:lnTo>
                <a:lnTo>
                  <a:pt x="4719" y="3476"/>
                </a:lnTo>
                <a:lnTo>
                  <a:pt x="1545" y="4469"/>
                </a:lnTo>
                <a:lnTo>
                  <a:pt x="871" y="3641"/>
                </a:lnTo>
                <a:lnTo>
                  <a:pt x="169" y="4510"/>
                </a:lnTo>
                <a:lnTo>
                  <a:pt x="0" y="211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8879840" y="6019235"/>
            <a:ext cx="1476587" cy="675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2" y="15974"/>
                </a:moveTo>
                <a:lnTo>
                  <a:pt x="0" y="20558"/>
                </a:lnTo>
                <a:lnTo>
                  <a:pt x="2807" y="19933"/>
                </a:lnTo>
                <a:lnTo>
                  <a:pt x="3905" y="17850"/>
                </a:lnTo>
                <a:lnTo>
                  <a:pt x="7688" y="15558"/>
                </a:lnTo>
                <a:lnTo>
                  <a:pt x="8756" y="16808"/>
                </a:lnTo>
                <a:lnTo>
                  <a:pt x="11258" y="15974"/>
                </a:lnTo>
                <a:lnTo>
                  <a:pt x="11258" y="16252"/>
                </a:lnTo>
                <a:lnTo>
                  <a:pt x="15010" y="21600"/>
                </a:lnTo>
                <a:lnTo>
                  <a:pt x="17207" y="20003"/>
                </a:lnTo>
                <a:lnTo>
                  <a:pt x="18458" y="14099"/>
                </a:lnTo>
                <a:lnTo>
                  <a:pt x="20593" y="12432"/>
                </a:lnTo>
                <a:lnTo>
                  <a:pt x="21600" y="8057"/>
                </a:lnTo>
                <a:lnTo>
                  <a:pt x="21569" y="2709"/>
                </a:lnTo>
                <a:lnTo>
                  <a:pt x="21295" y="7084"/>
                </a:lnTo>
                <a:lnTo>
                  <a:pt x="20105" y="10835"/>
                </a:lnTo>
                <a:lnTo>
                  <a:pt x="19647" y="10557"/>
                </a:lnTo>
                <a:lnTo>
                  <a:pt x="18031" y="11599"/>
                </a:lnTo>
                <a:lnTo>
                  <a:pt x="18031" y="10349"/>
                </a:lnTo>
                <a:lnTo>
                  <a:pt x="19647" y="9098"/>
                </a:lnTo>
                <a:lnTo>
                  <a:pt x="18183" y="8682"/>
                </a:lnTo>
                <a:lnTo>
                  <a:pt x="19831" y="7501"/>
                </a:lnTo>
                <a:lnTo>
                  <a:pt x="20471" y="8126"/>
                </a:lnTo>
                <a:lnTo>
                  <a:pt x="20776" y="3959"/>
                </a:lnTo>
                <a:lnTo>
                  <a:pt x="20380" y="3056"/>
                </a:lnTo>
                <a:lnTo>
                  <a:pt x="18397" y="4723"/>
                </a:lnTo>
                <a:lnTo>
                  <a:pt x="18458" y="2223"/>
                </a:lnTo>
                <a:lnTo>
                  <a:pt x="19281" y="2848"/>
                </a:lnTo>
                <a:lnTo>
                  <a:pt x="20380" y="972"/>
                </a:lnTo>
                <a:lnTo>
                  <a:pt x="19769" y="0"/>
                </a:lnTo>
                <a:lnTo>
                  <a:pt x="13332" y="3334"/>
                </a:lnTo>
                <a:lnTo>
                  <a:pt x="5400" y="7015"/>
                </a:lnTo>
                <a:lnTo>
                  <a:pt x="1800" y="15835"/>
                </a:lnTo>
                <a:lnTo>
                  <a:pt x="732" y="15974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8940800" y="5461564"/>
            <a:ext cx="1293707" cy="84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59" y="15165"/>
                </a:moveTo>
                <a:lnTo>
                  <a:pt x="2931" y="17347"/>
                </a:lnTo>
                <a:lnTo>
                  <a:pt x="2024" y="17907"/>
                </a:lnTo>
                <a:lnTo>
                  <a:pt x="1989" y="19362"/>
                </a:lnTo>
                <a:lnTo>
                  <a:pt x="105" y="20425"/>
                </a:lnTo>
                <a:lnTo>
                  <a:pt x="0" y="21600"/>
                </a:lnTo>
                <a:lnTo>
                  <a:pt x="5130" y="20201"/>
                </a:lnTo>
                <a:lnTo>
                  <a:pt x="14447" y="17067"/>
                </a:lnTo>
                <a:lnTo>
                  <a:pt x="21600" y="14325"/>
                </a:lnTo>
                <a:lnTo>
                  <a:pt x="21600" y="12143"/>
                </a:lnTo>
                <a:lnTo>
                  <a:pt x="20832" y="11472"/>
                </a:lnTo>
                <a:lnTo>
                  <a:pt x="20204" y="12535"/>
                </a:lnTo>
                <a:lnTo>
                  <a:pt x="19820" y="9625"/>
                </a:lnTo>
                <a:lnTo>
                  <a:pt x="20204" y="6995"/>
                </a:lnTo>
                <a:lnTo>
                  <a:pt x="17517" y="5036"/>
                </a:lnTo>
                <a:lnTo>
                  <a:pt x="15703" y="5540"/>
                </a:lnTo>
                <a:lnTo>
                  <a:pt x="15633" y="1511"/>
                </a:lnTo>
                <a:lnTo>
                  <a:pt x="13749" y="0"/>
                </a:lnTo>
                <a:lnTo>
                  <a:pt x="12353" y="951"/>
                </a:lnTo>
                <a:lnTo>
                  <a:pt x="11411" y="4701"/>
                </a:lnTo>
                <a:lnTo>
                  <a:pt x="9736" y="6211"/>
                </a:lnTo>
                <a:lnTo>
                  <a:pt x="9038" y="12199"/>
                </a:lnTo>
                <a:lnTo>
                  <a:pt x="6316" y="15165"/>
                </a:lnTo>
                <a:lnTo>
                  <a:pt x="4118" y="16340"/>
                </a:lnTo>
                <a:lnTo>
                  <a:pt x="3559" y="15165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9029700" y="5289973"/>
            <a:ext cx="736036" cy="803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5" y="11270"/>
                </a:moveTo>
                <a:lnTo>
                  <a:pt x="554" y="10800"/>
                </a:lnTo>
                <a:lnTo>
                  <a:pt x="0" y="14263"/>
                </a:lnTo>
                <a:lnTo>
                  <a:pt x="554" y="17902"/>
                </a:lnTo>
                <a:lnTo>
                  <a:pt x="3692" y="20367"/>
                </a:lnTo>
                <a:lnTo>
                  <a:pt x="4431" y="21600"/>
                </a:lnTo>
                <a:lnTo>
                  <a:pt x="8431" y="20367"/>
                </a:lnTo>
                <a:lnTo>
                  <a:pt x="13108" y="17433"/>
                </a:lnTo>
                <a:lnTo>
                  <a:pt x="14523" y="11093"/>
                </a:lnTo>
                <a:lnTo>
                  <a:pt x="17538" y="9391"/>
                </a:lnTo>
                <a:lnTo>
                  <a:pt x="19200" y="5517"/>
                </a:lnTo>
                <a:lnTo>
                  <a:pt x="21600" y="4461"/>
                </a:lnTo>
                <a:lnTo>
                  <a:pt x="18462" y="3933"/>
                </a:lnTo>
                <a:lnTo>
                  <a:pt x="13046" y="6750"/>
                </a:lnTo>
                <a:lnTo>
                  <a:pt x="12185" y="4050"/>
                </a:lnTo>
                <a:lnTo>
                  <a:pt x="7508" y="4285"/>
                </a:lnTo>
                <a:lnTo>
                  <a:pt x="6400" y="0"/>
                </a:lnTo>
                <a:lnTo>
                  <a:pt x="5169" y="1115"/>
                </a:lnTo>
                <a:lnTo>
                  <a:pt x="5538" y="7278"/>
                </a:lnTo>
                <a:lnTo>
                  <a:pt x="3446" y="7807"/>
                </a:lnTo>
                <a:lnTo>
                  <a:pt x="2215" y="11270"/>
                </a:lnTo>
                <a:close/>
              </a:path>
            </a:pathLst>
          </a:custGeom>
          <a:solidFill>
            <a:srgbClr val="D81E00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10071947" y="5305778"/>
            <a:ext cx="207716" cy="26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9"/>
                </a:moveTo>
                <a:lnTo>
                  <a:pt x="4582" y="0"/>
                </a:lnTo>
                <a:lnTo>
                  <a:pt x="14400" y="4741"/>
                </a:lnTo>
                <a:lnTo>
                  <a:pt x="14400" y="9483"/>
                </a:lnTo>
                <a:lnTo>
                  <a:pt x="21164" y="12820"/>
                </a:lnTo>
                <a:lnTo>
                  <a:pt x="21600" y="19141"/>
                </a:lnTo>
                <a:lnTo>
                  <a:pt x="10473" y="21600"/>
                </a:lnTo>
                <a:lnTo>
                  <a:pt x="0" y="1229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9195929" y="4779715"/>
            <a:ext cx="988908" cy="68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7" y="3115"/>
                </a:moveTo>
                <a:lnTo>
                  <a:pt x="0" y="6023"/>
                </a:lnTo>
                <a:lnTo>
                  <a:pt x="1089" y="16546"/>
                </a:lnTo>
                <a:lnTo>
                  <a:pt x="1997" y="21600"/>
                </a:lnTo>
                <a:lnTo>
                  <a:pt x="5672" y="21185"/>
                </a:lnTo>
                <a:lnTo>
                  <a:pt x="19286" y="17238"/>
                </a:lnTo>
                <a:lnTo>
                  <a:pt x="20239" y="16615"/>
                </a:lnTo>
                <a:lnTo>
                  <a:pt x="21600" y="11769"/>
                </a:lnTo>
                <a:lnTo>
                  <a:pt x="19558" y="9069"/>
                </a:lnTo>
                <a:lnTo>
                  <a:pt x="20647" y="2838"/>
                </a:lnTo>
                <a:lnTo>
                  <a:pt x="19059" y="2215"/>
                </a:lnTo>
                <a:lnTo>
                  <a:pt x="19059" y="623"/>
                </a:lnTo>
                <a:lnTo>
                  <a:pt x="18378" y="0"/>
                </a:lnTo>
                <a:lnTo>
                  <a:pt x="2587" y="4500"/>
                </a:lnTo>
                <a:lnTo>
                  <a:pt x="1997" y="3115"/>
                </a:lnTo>
                <a:close/>
              </a:path>
            </a:pathLst>
          </a:custGeom>
          <a:solidFill>
            <a:srgbClr val="8A8A8A">
              <a:alpha val="50000"/>
            </a:srgbClr>
          </a:solidFill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10092266" y="4860995"/>
            <a:ext cx="261904" cy="546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71" y="173"/>
                </a:moveTo>
                <a:lnTo>
                  <a:pt x="8914" y="0"/>
                </a:lnTo>
                <a:lnTo>
                  <a:pt x="19200" y="3296"/>
                </a:lnTo>
                <a:lnTo>
                  <a:pt x="17657" y="5899"/>
                </a:lnTo>
                <a:lnTo>
                  <a:pt x="21257" y="7547"/>
                </a:lnTo>
                <a:lnTo>
                  <a:pt x="21600" y="17696"/>
                </a:lnTo>
                <a:lnTo>
                  <a:pt x="18000" y="21600"/>
                </a:lnTo>
                <a:lnTo>
                  <a:pt x="13886" y="20212"/>
                </a:lnTo>
                <a:lnTo>
                  <a:pt x="9429" y="20039"/>
                </a:lnTo>
                <a:lnTo>
                  <a:pt x="2057" y="17957"/>
                </a:lnTo>
                <a:lnTo>
                  <a:pt x="7714" y="11624"/>
                </a:lnTo>
                <a:lnTo>
                  <a:pt x="0" y="8241"/>
                </a:lnTo>
                <a:lnTo>
                  <a:pt x="3771" y="173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9277208" y="4013200"/>
            <a:ext cx="1104901" cy="934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3" y="14501"/>
                </a:moveTo>
                <a:lnTo>
                  <a:pt x="3696" y="13192"/>
                </a:lnTo>
                <a:lnTo>
                  <a:pt x="6447" y="12890"/>
                </a:lnTo>
                <a:lnTo>
                  <a:pt x="7145" y="11782"/>
                </a:lnTo>
                <a:lnTo>
                  <a:pt x="8131" y="11631"/>
                </a:lnTo>
                <a:lnTo>
                  <a:pt x="8665" y="10422"/>
                </a:lnTo>
                <a:lnTo>
                  <a:pt x="9609" y="9969"/>
                </a:lnTo>
                <a:lnTo>
                  <a:pt x="9157" y="7703"/>
                </a:lnTo>
                <a:lnTo>
                  <a:pt x="8624" y="7099"/>
                </a:lnTo>
                <a:lnTo>
                  <a:pt x="9773" y="5287"/>
                </a:lnTo>
                <a:lnTo>
                  <a:pt x="10513" y="5287"/>
                </a:lnTo>
                <a:lnTo>
                  <a:pt x="13059" y="1410"/>
                </a:lnTo>
                <a:lnTo>
                  <a:pt x="16919" y="0"/>
                </a:lnTo>
                <a:lnTo>
                  <a:pt x="17370" y="3625"/>
                </a:lnTo>
                <a:lnTo>
                  <a:pt x="17535" y="3474"/>
                </a:lnTo>
                <a:lnTo>
                  <a:pt x="18479" y="4733"/>
                </a:lnTo>
                <a:lnTo>
                  <a:pt x="18520" y="8459"/>
                </a:lnTo>
                <a:lnTo>
                  <a:pt x="19711" y="11480"/>
                </a:lnTo>
                <a:lnTo>
                  <a:pt x="20122" y="15407"/>
                </a:lnTo>
                <a:lnTo>
                  <a:pt x="20245" y="18780"/>
                </a:lnTo>
                <a:lnTo>
                  <a:pt x="21600" y="19938"/>
                </a:lnTo>
                <a:lnTo>
                  <a:pt x="20614" y="21600"/>
                </a:lnTo>
                <a:lnTo>
                  <a:pt x="18110" y="19636"/>
                </a:lnTo>
                <a:lnTo>
                  <a:pt x="16795" y="19787"/>
                </a:lnTo>
                <a:lnTo>
                  <a:pt x="15522" y="19334"/>
                </a:lnTo>
                <a:lnTo>
                  <a:pt x="15563" y="18176"/>
                </a:lnTo>
                <a:lnTo>
                  <a:pt x="14783" y="17824"/>
                </a:lnTo>
                <a:lnTo>
                  <a:pt x="616" y="21147"/>
                </a:lnTo>
                <a:lnTo>
                  <a:pt x="0" y="20140"/>
                </a:lnTo>
                <a:lnTo>
                  <a:pt x="2135" y="16313"/>
                </a:lnTo>
                <a:lnTo>
                  <a:pt x="1643" y="14501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0134600" y="3957884"/>
            <a:ext cx="291254" cy="55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260"/>
                </a:moveTo>
                <a:lnTo>
                  <a:pt x="15737" y="0"/>
                </a:lnTo>
                <a:lnTo>
                  <a:pt x="21600" y="5860"/>
                </a:lnTo>
                <a:lnTo>
                  <a:pt x="18514" y="7367"/>
                </a:lnTo>
                <a:lnTo>
                  <a:pt x="19749" y="20428"/>
                </a:lnTo>
                <a:lnTo>
                  <a:pt x="10646" y="21600"/>
                </a:lnTo>
                <a:lnTo>
                  <a:pt x="6326" y="16158"/>
                </a:lnTo>
                <a:lnTo>
                  <a:pt x="6017" y="9795"/>
                </a:lnTo>
                <a:lnTo>
                  <a:pt x="2160" y="7870"/>
                </a:lnTo>
                <a:lnTo>
                  <a:pt x="0" y="226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0275147" y="4398151"/>
            <a:ext cx="616374" cy="293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640"/>
                </a:moveTo>
                <a:lnTo>
                  <a:pt x="10982" y="2560"/>
                </a:lnTo>
                <a:lnTo>
                  <a:pt x="12291" y="2880"/>
                </a:lnTo>
                <a:lnTo>
                  <a:pt x="13600" y="0"/>
                </a:lnTo>
                <a:lnTo>
                  <a:pt x="14691" y="1440"/>
                </a:lnTo>
                <a:lnTo>
                  <a:pt x="13382" y="7680"/>
                </a:lnTo>
                <a:lnTo>
                  <a:pt x="15709" y="7200"/>
                </a:lnTo>
                <a:lnTo>
                  <a:pt x="17018" y="12000"/>
                </a:lnTo>
                <a:lnTo>
                  <a:pt x="18545" y="12480"/>
                </a:lnTo>
                <a:lnTo>
                  <a:pt x="19636" y="11680"/>
                </a:lnTo>
                <a:lnTo>
                  <a:pt x="19636" y="9120"/>
                </a:lnTo>
                <a:lnTo>
                  <a:pt x="17745" y="5760"/>
                </a:lnTo>
                <a:lnTo>
                  <a:pt x="19200" y="5440"/>
                </a:lnTo>
                <a:lnTo>
                  <a:pt x="21600" y="12640"/>
                </a:lnTo>
                <a:lnTo>
                  <a:pt x="19273" y="16960"/>
                </a:lnTo>
                <a:lnTo>
                  <a:pt x="16655" y="14880"/>
                </a:lnTo>
                <a:lnTo>
                  <a:pt x="15055" y="20160"/>
                </a:lnTo>
                <a:lnTo>
                  <a:pt x="11782" y="14880"/>
                </a:lnTo>
                <a:lnTo>
                  <a:pt x="873" y="21600"/>
                </a:lnTo>
                <a:lnTo>
                  <a:pt x="0" y="864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0293208" y="4621671"/>
            <a:ext cx="322864" cy="2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92"/>
                </a:moveTo>
                <a:lnTo>
                  <a:pt x="16583" y="0"/>
                </a:lnTo>
                <a:lnTo>
                  <a:pt x="21600" y="9885"/>
                </a:lnTo>
                <a:lnTo>
                  <a:pt x="18674" y="14278"/>
                </a:lnTo>
                <a:lnTo>
                  <a:pt x="13378" y="12631"/>
                </a:lnTo>
                <a:lnTo>
                  <a:pt x="5295" y="21600"/>
                </a:lnTo>
                <a:lnTo>
                  <a:pt x="836" y="17024"/>
                </a:lnTo>
                <a:lnTo>
                  <a:pt x="0" y="5492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0350500" y="4793262"/>
            <a:ext cx="318347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903"/>
                </a:moveTo>
                <a:lnTo>
                  <a:pt x="8894" y="8782"/>
                </a:lnTo>
                <a:lnTo>
                  <a:pt x="17506" y="0"/>
                </a:lnTo>
                <a:lnTo>
                  <a:pt x="19059" y="237"/>
                </a:lnTo>
                <a:lnTo>
                  <a:pt x="21600" y="712"/>
                </a:lnTo>
                <a:lnTo>
                  <a:pt x="13129" y="12105"/>
                </a:lnTo>
                <a:lnTo>
                  <a:pt x="2541" y="21600"/>
                </a:lnTo>
                <a:lnTo>
                  <a:pt x="0" y="15903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10347395" y="3851769"/>
            <a:ext cx="338668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10" y="0"/>
                </a:moveTo>
                <a:lnTo>
                  <a:pt x="0" y="3786"/>
                </a:lnTo>
                <a:lnTo>
                  <a:pt x="5005" y="8833"/>
                </a:lnTo>
                <a:lnTo>
                  <a:pt x="1976" y="10169"/>
                </a:lnTo>
                <a:lnTo>
                  <a:pt x="3161" y="21600"/>
                </a:lnTo>
                <a:lnTo>
                  <a:pt x="15278" y="19967"/>
                </a:lnTo>
                <a:lnTo>
                  <a:pt x="18439" y="19967"/>
                </a:lnTo>
                <a:lnTo>
                  <a:pt x="20151" y="18705"/>
                </a:lnTo>
                <a:lnTo>
                  <a:pt x="20151" y="16627"/>
                </a:lnTo>
                <a:lnTo>
                  <a:pt x="21600" y="15291"/>
                </a:lnTo>
                <a:lnTo>
                  <a:pt x="14883" y="13584"/>
                </a:lnTo>
                <a:lnTo>
                  <a:pt x="6190" y="1039"/>
                </a:lnTo>
                <a:lnTo>
                  <a:pt x="4610" y="0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0539307" y="4599093"/>
            <a:ext cx="164818" cy="139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55"/>
                </a:moveTo>
                <a:lnTo>
                  <a:pt x="9138" y="0"/>
                </a:lnTo>
                <a:lnTo>
                  <a:pt x="21600" y="10966"/>
                </a:lnTo>
                <a:lnTo>
                  <a:pt x="19108" y="13957"/>
                </a:lnTo>
                <a:lnTo>
                  <a:pt x="12738" y="13957"/>
                </a:lnTo>
                <a:lnTo>
                  <a:pt x="9969" y="21600"/>
                </a:lnTo>
                <a:lnTo>
                  <a:pt x="0" y="3655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10196124" y="5676900"/>
            <a:ext cx="85797" cy="155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75"/>
                </a:moveTo>
                <a:lnTo>
                  <a:pt x="21600" y="0"/>
                </a:lnTo>
                <a:lnTo>
                  <a:pt x="9257" y="21600"/>
                </a:lnTo>
                <a:lnTo>
                  <a:pt x="1029" y="21008"/>
                </a:lnTo>
                <a:lnTo>
                  <a:pt x="0" y="1775"/>
                </a:lnTo>
                <a:close/>
              </a:path>
            </a:pathLst>
          </a:custGeom>
          <a:ln w="15875"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197100" y="8458200"/>
            <a:ext cx="2514600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tabLst>
                <a:tab pos="1066800" algn="l"/>
              </a:tabLst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b="0"/>
            </a:pPr>
            <a:r>
              <a:rPr b="1"/>
              <a:t>no instance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graph and map 3-colorability reduce to one another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 cap="small">
                <a:uFill>
                  <a:solidFill/>
                </a:uFill>
              </a:rPr>
              <a:t>Planar-3-Color</a:t>
            </a:r>
            <a:r>
              <a:rPr sz="2400"/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≣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2400"/>
              <a:t> </a:t>
            </a:r>
            <a:r>
              <a:rPr sz="2400" cap="small">
                <a:uFill>
                  <a:solidFill/>
                </a:uFill>
              </a:rPr>
              <a:t>Planar-Map-3-Color</a:t>
            </a:r>
            <a:r>
              <a:rPr sz="2400"/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 sketch.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Nodes correspond to regions.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Two nodes are adjacent iff they share a nontrivial border.</a:t>
            </a:r>
          </a:p>
        </p:txBody>
      </p:sp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17</a:t>
            </a:fld>
            <a:endParaRPr sz="1200"/>
          </a:p>
        </p:txBody>
      </p:sp>
      <p:grpSp>
        <p:nvGrpSpPr>
          <p:cNvPr id="542" name="Group 542"/>
          <p:cNvGrpSpPr/>
          <p:nvPr/>
        </p:nvGrpSpPr>
        <p:grpSpPr>
          <a:xfrm>
            <a:off x="2781300" y="3818184"/>
            <a:ext cx="5732216" cy="5355450"/>
            <a:chOff x="0" y="0"/>
            <a:chExt cx="5732215" cy="5355448"/>
          </a:xfrm>
        </p:grpSpPr>
        <p:sp>
          <p:nvSpPr>
            <p:cNvPr id="522" name="Shape 522"/>
            <p:cNvSpPr/>
            <p:nvPr/>
          </p:nvSpPr>
          <p:spPr>
            <a:xfrm>
              <a:off x="1426633" y="189653"/>
              <a:ext cx="1663983" cy="1088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" y="0"/>
                  </a:moveTo>
                  <a:lnTo>
                    <a:pt x="4590" y="874"/>
                  </a:lnTo>
                  <a:lnTo>
                    <a:pt x="7157" y="1457"/>
                  </a:lnTo>
                  <a:lnTo>
                    <a:pt x="10554" y="1998"/>
                  </a:lnTo>
                  <a:lnTo>
                    <a:pt x="13665" y="2497"/>
                  </a:lnTo>
                  <a:lnTo>
                    <a:pt x="19085" y="3121"/>
                  </a:lnTo>
                  <a:lnTo>
                    <a:pt x="21600" y="3454"/>
                  </a:lnTo>
                  <a:lnTo>
                    <a:pt x="21522" y="21059"/>
                  </a:lnTo>
                  <a:lnTo>
                    <a:pt x="8298" y="19228"/>
                  </a:lnTo>
                  <a:lnTo>
                    <a:pt x="8012" y="21600"/>
                  </a:lnTo>
                  <a:lnTo>
                    <a:pt x="7520" y="20476"/>
                  </a:lnTo>
                  <a:lnTo>
                    <a:pt x="6301" y="20684"/>
                  </a:lnTo>
                  <a:lnTo>
                    <a:pt x="4564" y="21101"/>
                  </a:lnTo>
                  <a:lnTo>
                    <a:pt x="4253" y="18062"/>
                  </a:lnTo>
                  <a:lnTo>
                    <a:pt x="2178" y="15607"/>
                  </a:lnTo>
                  <a:lnTo>
                    <a:pt x="2489" y="13318"/>
                  </a:lnTo>
                  <a:lnTo>
                    <a:pt x="2697" y="11445"/>
                  </a:lnTo>
                  <a:lnTo>
                    <a:pt x="0" y="536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43664" y="1153724"/>
              <a:ext cx="1144695" cy="977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" y="0"/>
                  </a:moveTo>
                  <a:lnTo>
                    <a:pt x="1288" y="8065"/>
                  </a:lnTo>
                  <a:lnTo>
                    <a:pt x="0" y="19607"/>
                  </a:lnTo>
                  <a:lnTo>
                    <a:pt x="6253" y="20209"/>
                  </a:lnTo>
                  <a:lnTo>
                    <a:pt x="20880" y="21600"/>
                  </a:lnTo>
                  <a:lnTo>
                    <a:pt x="21600" y="222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176215" y="2061351"/>
              <a:ext cx="1187592" cy="93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5" y="0"/>
                  </a:moveTo>
                  <a:lnTo>
                    <a:pt x="726" y="12970"/>
                  </a:lnTo>
                  <a:lnTo>
                    <a:pt x="0" y="20430"/>
                  </a:lnTo>
                  <a:lnTo>
                    <a:pt x="10818" y="21161"/>
                  </a:lnTo>
                  <a:lnTo>
                    <a:pt x="21092" y="21600"/>
                  </a:lnTo>
                  <a:lnTo>
                    <a:pt x="21418" y="11507"/>
                  </a:lnTo>
                  <a:lnTo>
                    <a:pt x="21600" y="1609"/>
                  </a:lnTo>
                  <a:lnTo>
                    <a:pt x="15719" y="1463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7522" y="2930595"/>
              <a:ext cx="1144694" cy="1185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06" y="0"/>
                  </a:moveTo>
                  <a:lnTo>
                    <a:pt x="21600" y="876"/>
                  </a:lnTo>
                  <a:lnTo>
                    <a:pt x="20694" y="19962"/>
                  </a:lnTo>
                  <a:lnTo>
                    <a:pt x="14501" y="19619"/>
                  </a:lnTo>
                  <a:lnTo>
                    <a:pt x="8723" y="19429"/>
                  </a:lnTo>
                  <a:lnTo>
                    <a:pt x="8723" y="20190"/>
                  </a:lnTo>
                  <a:lnTo>
                    <a:pt x="3890" y="20190"/>
                  </a:lnTo>
                  <a:lnTo>
                    <a:pt x="3625" y="21600"/>
                  </a:lnTo>
                  <a:lnTo>
                    <a:pt x="0" y="21143"/>
                  </a:lnTo>
                  <a:lnTo>
                    <a:pt x="2039" y="4990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2499078" y="3106702"/>
              <a:ext cx="2318739" cy="224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0"/>
                  </a:moveTo>
                  <a:lnTo>
                    <a:pt x="11042" y="181"/>
                  </a:lnTo>
                  <a:lnTo>
                    <a:pt x="11042" y="4099"/>
                  </a:lnTo>
                  <a:lnTo>
                    <a:pt x="13481" y="5184"/>
                  </a:lnTo>
                  <a:lnTo>
                    <a:pt x="14152" y="4822"/>
                  </a:lnTo>
                  <a:lnTo>
                    <a:pt x="15734" y="5666"/>
                  </a:lnTo>
                  <a:lnTo>
                    <a:pt x="16684" y="5606"/>
                  </a:lnTo>
                  <a:lnTo>
                    <a:pt x="18528" y="4762"/>
                  </a:lnTo>
                  <a:lnTo>
                    <a:pt x="19589" y="5586"/>
                  </a:lnTo>
                  <a:lnTo>
                    <a:pt x="20520" y="5787"/>
                  </a:lnTo>
                  <a:lnTo>
                    <a:pt x="20520" y="8982"/>
                  </a:lnTo>
                  <a:lnTo>
                    <a:pt x="21600" y="10971"/>
                  </a:lnTo>
                  <a:lnTo>
                    <a:pt x="21358" y="13683"/>
                  </a:lnTo>
                  <a:lnTo>
                    <a:pt x="20185" y="14768"/>
                  </a:lnTo>
                  <a:lnTo>
                    <a:pt x="19924" y="13784"/>
                  </a:lnTo>
                  <a:lnTo>
                    <a:pt x="19589" y="14226"/>
                  </a:lnTo>
                  <a:lnTo>
                    <a:pt x="19850" y="14869"/>
                  </a:lnTo>
                  <a:lnTo>
                    <a:pt x="17746" y="16496"/>
                  </a:lnTo>
                  <a:lnTo>
                    <a:pt x="17243" y="16597"/>
                  </a:lnTo>
                  <a:lnTo>
                    <a:pt x="16163" y="17401"/>
                  </a:lnTo>
                  <a:lnTo>
                    <a:pt x="16163" y="17863"/>
                  </a:lnTo>
                  <a:lnTo>
                    <a:pt x="15828" y="17943"/>
                  </a:lnTo>
                  <a:lnTo>
                    <a:pt x="16070" y="18486"/>
                  </a:lnTo>
                  <a:lnTo>
                    <a:pt x="15492" y="19309"/>
                  </a:lnTo>
                  <a:lnTo>
                    <a:pt x="15828" y="20475"/>
                  </a:lnTo>
                  <a:lnTo>
                    <a:pt x="16163" y="20877"/>
                  </a:lnTo>
                  <a:lnTo>
                    <a:pt x="16070" y="21600"/>
                  </a:lnTo>
                  <a:lnTo>
                    <a:pt x="15232" y="21600"/>
                  </a:lnTo>
                  <a:lnTo>
                    <a:pt x="14487" y="21238"/>
                  </a:lnTo>
                  <a:lnTo>
                    <a:pt x="13984" y="21319"/>
                  </a:lnTo>
                  <a:lnTo>
                    <a:pt x="12308" y="20696"/>
                  </a:lnTo>
                  <a:lnTo>
                    <a:pt x="11545" y="18224"/>
                  </a:lnTo>
                  <a:lnTo>
                    <a:pt x="10372" y="17039"/>
                  </a:lnTo>
                  <a:lnTo>
                    <a:pt x="9348" y="14869"/>
                  </a:lnTo>
                  <a:lnTo>
                    <a:pt x="8863" y="14648"/>
                  </a:lnTo>
                  <a:lnTo>
                    <a:pt x="8305" y="14105"/>
                  </a:lnTo>
                  <a:lnTo>
                    <a:pt x="7783" y="14105"/>
                  </a:lnTo>
                  <a:lnTo>
                    <a:pt x="6964" y="13924"/>
                  </a:lnTo>
                  <a:lnTo>
                    <a:pt x="6350" y="14105"/>
                  </a:lnTo>
                  <a:lnTo>
                    <a:pt x="5940" y="15210"/>
                  </a:lnTo>
                  <a:lnTo>
                    <a:pt x="5288" y="15391"/>
                  </a:lnTo>
                  <a:lnTo>
                    <a:pt x="3929" y="14527"/>
                  </a:lnTo>
                  <a:lnTo>
                    <a:pt x="3110" y="13503"/>
                  </a:lnTo>
                  <a:lnTo>
                    <a:pt x="2979" y="12277"/>
                  </a:lnTo>
                  <a:lnTo>
                    <a:pt x="2383" y="11433"/>
                  </a:lnTo>
                  <a:lnTo>
                    <a:pt x="1006" y="10247"/>
                  </a:lnTo>
                  <a:lnTo>
                    <a:pt x="0" y="9022"/>
                  </a:lnTo>
                  <a:lnTo>
                    <a:pt x="0" y="8499"/>
                  </a:lnTo>
                  <a:lnTo>
                    <a:pt x="3277" y="8540"/>
                  </a:lnTo>
                  <a:lnTo>
                    <a:pt x="5940" y="8781"/>
                  </a:lnTo>
                  <a:lnTo>
                    <a:pt x="627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088358" y="365760"/>
              <a:ext cx="1117601" cy="68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" y="0"/>
                  </a:moveTo>
                  <a:lnTo>
                    <a:pt x="18116" y="661"/>
                  </a:lnTo>
                  <a:lnTo>
                    <a:pt x="19432" y="7002"/>
                  </a:lnTo>
                  <a:lnTo>
                    <a:pt x="20710" y="11890"/>
                  </a:lnTo>
                  <a:lnTo>
                    <a:pt x="21600" y="19817"/>
                  </a:lnTo>
                  <a:lnTo>
                    <a:pt x="21058" y="21600"/>
                  </a:lnTo>
                  <a:lnTo>
                    <a:pt x="14400" y="21270"/>
                  </a:lnTo>
                  <a:lnTo>
                    <a:pt x="0" y="2087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061264" y="1027289"/>
              <a:ext cx="1171788" cy="79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0"/>
                  </a:moveTo>
                  <a:lnTo>
                    <a:pt x="332" y="8369"/>
                  </a:lnTo>
                  <a:lnTo>
                    <a:pt x="0" y="18207"/>
                  </a:lnTo>
                  <a:lnTo>
                    <a:pt x="15702" y="18547"/>
                  </a:lnTo>
                  <a:lnTo>
                    <a:pt x="17361" y="19904"/>
                  </a:lnTo>
                  <a:lnTo>
                    <a:pt x="18504" y="18038"/>
                  </a:lnTo>
                  <a:lnTo>
                    <a:pt x="21600" y="21600"/>
                  </a:lnTo>
                  <a:lnTo>
                    <a:pt x="21158" y="17868"/>
                  </a:lnTo>
                  <a:lnTo>
                    <a:pt x="21453" y="14984"/>
                  </a:lnTo>
                  <a:lnTo>
                    <a:pt x="21600" y="5146"/>
                  </a:lnTo>
                  <a:lnTo>
                    <a:pt x="20236" y="3053"/>
                  </a:lnTo>
                  <a:lnTo>
                    <a:pt x="20789" y="339"/>
                  </a:lnTo>
                  <a:lnTo>
                    <a:pt x="10505" y="22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040944" y="1693333"/>
              <a:ext cx="1397566" cy="65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" y="0"/>
                  </a:moveTo>
                  <a:lnTo>
                    <a:pt x="0" y="14263"/>
                  </a:lnTo>
                  <a:lnTo>
                    <a:pt x="4852" y="14606"/>
                  </a:lnTo>
                  <a:lnTo>
                    <a:pt x="4821" y="21600"/>
                  </a:lnTo>
                  <a:lnTo>
                    <a:pt x="11403" y="21394"/>
                  </a:lnTo>
                  <a:lnTo>
                    <a:pt x="17274" y="21189"/>
                  </a:lnTo>
                  <a:lnTo>
                    <a:pt x="21600" y="21394"/>
                  </a:lnTo>
                  <a:lnTo>
                    <a:pt x="20240" y="15291"/>
                  </a:lnTo>
                  <a:lnTo>
                    <a:pt x="19313" y="9669"/>
                  </a:lnTo>
                  <a:lnTo>
                    <a:pt x="18294" y="3771"/>
                  </a:lnTo>
                  <a:lnTo>
                    <a:pt x="15852" y="69"/>
                  </a:lnTo>
                  <a:lnTo>
                    <a:pt x="14740" y="2263"/>
                  </a:lnTo>
                  <a:lnTo>
                    <a:pt x="13380" y="686"/>
                  </a:lnTo>
                  <a:lnTo>
                    <a:pt x="7509" y="2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341229" y="2341315"/>
              <a:ext cx="1231901" cy="659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" y="207"/>
                  </a:moveTo>
                  <a:lnTo>
                    <a:pt x="176" y="12629"/>
                  </a:lnTo>
                  <a:lnTo>
                    <a:pt x="0" y="21393"/>
                  </a:lnTo>
                  <a:lnTo>
                    <a:pt x="21600" y="21600"/>
                  </a:lnTo>
                  <a:lnTo>
                    <a:pt x="21179" y="10351"/>
                  </a:lnTo>
                  <a:lnTo>
                    <a:pt x="21179" y="6073"/>
                  </a:lnTo>
                  <a:lnTo>
                    <a:pt x="19458" y="3519"/>
                  </a:lnTo>
                  <a:lnTo>
                    <a:pt x="19984" y="1242"/>
                  </a:lnTo>
                  <a:lnTo>
                    <a:pt x="19247" y="0"/>
                  </a:lnTo>
                  <a:lnTo>
                    <a:pt x="9448" y="207"/>
                  </a:lnTo>
                  <a:lnTo>
                    <a:pt x="211" y="207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171895" y="2975751"/>
              <a:ext cx="1435948" cy="72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lnTo>
                    <a:pt x="0" y="3819"/>
                  </a:lnTo>
                  <a:lnTo>
                    <a:pt x="7682" y="4383"/>
                  </a:lnTo>
                  <a:lnTo>
                    <a:pt x="7712" y="16717"/>
                  </a:lnTo>
                  <a:lnTo>
                    <a:pt x="11659" y="20097"/>
                  </a:lnTo>
                  <a:lnTo>
                    <a:pt x="12743" y="18845"/>
                  </a:lnTo>
                  <a:lnTo>
                    <a:pt x="15213" y="21600"/>
                  </a:lnTo>
                  <a:lnTo>
                    <a:pt x="16840" y="21475"/>
                  </a:lnTo>
                  <a:lnTo>
                    <a:pt x="19823" y="18845"/>
                  </a:lnTo>
                  <a:lnTo>
                    <a:pt x="21600" y="21412"/>
                  </a:lnTo>
                  <a:lnTo>
                    <a:pt x="21600" y="8077"/>
                  </a:lnTo>
                  <a:lnTo>
                    <a:pt x="21058" y="25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583007" y="3011875"/>
              <a:ext cx="808285" cy="783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5"/>
                  </a:moveTo>
                  <a:lnTo>
                    <a:pt x="8501" y="859"/>
                  </a:lnTo>
                  <a:lnTo>
                    <a:pt x="19034" y="0"/>
                  </a:lnTo>
                  <a:lnTo>
                    <a:pt x="18446" y="2865"/>
                  </a:lnTo>
                  <a:lnTo>
                    <a:pt x="20798" y="2234"/>
                  </a:lnTo>
                  <a:lnTo>
                    <a:pt x="21600" y="4125"/>
                  </a:lnTo>
                  <a:lnTo>
                    <a:pt x="19194" y="5844"/>
                  </a:lnTo>
                  <a:lnTo>
                    <a:pt x="19729" y="8881"/>
                  </a:lnTo>
                  <a:lnTo>
                    <a:pt x="17269" y="13865"/>
                  </a:lnTo>
                  <a:lnTo>
                    <a:pt x="15398" y="16959"/>
                  </a:lnTo>
                  <a:lnTo>
                    <a:pt x="16467" y="20912"/>
                  </a:lnTo>
                  <a:lnTo>
                    <a:pt x="3154" y="21600"/>
                  </a:lnTo>
                  <a:lnTo>
                    <a:pt x="3048" y="19194"/>
                  </a:lnTo>
                  <a:lnTo>
                    <a:pt x="428" y="18678"/>
                  </a:lnTo>
                  <a:lnTo>
                    <a:pt x="428" y="5844"/>
                  </a:lnTo>
                  <a:lnTo>
                    <a:pt x="0" y="2005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98153" y="3772746"/>
              <a:ext cx="984392" cy="82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2"/>
                  </a:moveTo>
                  <a:lnTo>
                    <a:pt x="10800" y="0"/>
                  </a:lnTo>
                  <a:lnTo>
                    <a:pt x="12688" y="4429"/>
                  </a:lnTo>
                  <a:lnTo>
                    <a:pt x="11063" y="9679"/>
                  </a:lnTo>
                  <a:lnTo>
                    <a:pt x="10537" y="12085"/>
                  </a:lnTo>
                  <a:lnTo>
                    <a:pt x="17780" y="11101"/>
                  </a:lnTo>
                  <a:lnTo>
                    <a:pt x="18220" y="14546"/>
                  </a:lnTo>
                  <a:lnTo>
                    <a:pt x="16068" y="14218"/>
                  </a:lnTo>
                  <a:lnTo>
                    <a:pt x="15059" y="15694"/>
                  </a:lnTo>
                  <a:lnTo>
                    <a:pt x="16200" y="16678"/>
                  </a:lnTo>
                  <a:lnTo>
                    <a:pt x="18176" y="15530"/>
                  </a:lnTo>
                  <a:lnTo>
                    <a:pt x="18220" y="17171"/>
                  </a:lnTo>
                  <a:lnTo>
                    <a:pt x="19449" y="15749"/>
                  </a:lnTo>
                  <a:lnTo>
                    <a:pt x="20239" y="15749"/>
                  </a:lnTo>
                  <a:lnTo>
                    <a:pt x="19317" y="18647"/>
                  </a:lnTo>
                  <a:lnTo>
                    <a:pt x="21073" y="19139"/>
                  </a:lnTo>
                  <a:lnTo>
                    <a:pt x="21600" y="20670"/>
                  </a:lnTo>
                  <a:lnTo>
                    <a:pt x="20810" y="21163"/>
                  </a:lnTo>
                  <a:lnTo>
                    <a:pt x="19712" y="20178"/>
                  </a:lnTo>
                  <a:lnTo>
                    <a:pt x="17561" y="19467"/>
                  </a:lnTo>
                  <a:lnTo>
                    <a:pt x="18044" y="21327"/>
                  </a:lnTo>
                  <a:lnTo>
                    <a:pt x="16990" y="21600"/>
                  </a:lnTo>
                  <a:lnTo>
                    <a:pt x="16112" y="19850"/>
                  </a:lnTo>
                  <a:lnTo>
                    <a:pt x="15585" y="20944"/>
                  </a:lnTo>
                  <a:lnTo>
                    <a:pt x="12424" y="20944"/>
                  </a:lnTo>
                  <a:lnTo>
                    <a:pt x="12424" y="19850"/>
                  </a:lnTo>
                  <a:lnTo>
                    <a:pt x="11239" y="18647"/>
                  </a:lnTo>
                  <a:lnTo>
                    <a:pt x="8868" y="18483"/>
                  </a:lnTo>
                  <a:lnTo>
                    <a:pt x="10844" y="19850"/>
                  </a:lnTo>
                  <a:lnTo>
                    <a:pt x="8078" y="20616"/>
                  </a:lnTo>
                  <a:lnTo>
                    <a:pt x="3732" y="19631"/>
                  </a:lnTo>
                  <a:lnTo>
                    <a:pt x="2107" y="19850"/>
                  </a:lnTo>
                  <a:lnTo>
                    <a:pt x="2678" y="12632"/>
                  </a:lnTo>
                  <a:lnTo>
                    <a:pt x="44" y="6890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364002" y="2162951"/>
              <a:ext cx="1104054" cy="95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12"/>
                  </a:moveTo>
                  <a:lnTo>
                    <a:pt x="9470" y="0"/>
                  </a:lnTo>
                  <a:lnTo>
                    <a:pt x="11465" y="0"/>
                  </a:lnTo>
                  <a:lnTo>
                    <a:pt x="12991" y="665"/>
                  </a:lnTo>
                  <a:lnTo>
                    <a:pt x="12170" y="2516"/>
                  </a:lnTo>
                  <a:lnTo>
                    <a:pt x="14909" y="5602"/>
                  </a:lnTo>
                  <a:lnTo>
                    <a:pt x="15809" y="8165"/>
                  </a:lnTo>
                  <a:lnTo>
                    <a:pt x="17452" y="7501"/>
                  </a:lnTo>
                  <a:lnTo>
                    <a:pt x="17374" y="11156"/>
                  </a:lnTo>
                  <a:lnTo>
                    <a:pt x="19017" y="12200"/>
                  </a:lnTo>
                  <a:lnTo>
                    <a:pt x="19800" y="15429"/>
                  </a:lnTo>
                  <a:lnTo>
                    <a:pt x="20974" y="15713"/>
                  </a:lnTo>
                  <a:lnTo>
                    <a:pt x="21600" y="17043"/>
                  </a:lnTo>
                  <a:lnTo>
                    <a:pt x="20152" y="18894"/>
                  </a:lnTo>
                  <a:lnTo>
                    <a:pt x="19683" y="21030"/>
                  </a:lnTo>
                  <a:lnTo>
                    <a:pt x="17609" y="21600"/>
                  </a:lnTo>
                  <a:lnTo>
                    <a:pt x="18157" y="19274"/>
                  </a:lnTo>
                  <a:lnTo>
                    <a:pt x="10057" y="20128"/>
                  </a:lnTo>
                  <a:lnTo>
                    <a:pt x="4226" y="20983"/>
                  </a:lnTo>
                  <a:lnTo>
                    <a:pt x="3874" y="18704"/>
                  </a:lnTo>
                  <a:lnTo>
                    <a:pt x="3483" y="11773"/>
                  </a:lnTo>
                  <a:lnTo>
                    <a:pt x="3404" y="8023"/>
                  </a:lnTo>
                  <a:lnTo>
                    <a:pt x="1487" y="6314"/>
                  </a:lnTo>
                  <a:lnTo>
                    <a:pt x="2191" y="4747"/>
                  </a:lnTo>
                  <a:lnTo>
                    <a:pt x="1252" y="3893"/>
                  </a:lnTo>
                  <a:lnTo>
                    <a:pt x="0" y="712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156482" y="3287324"/>
              <a:ext cx="575734" cy="1049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4" y="730"/>
                  </a:moveTo>
                  <a:lnTo>
                    <a:pt x="2840" y="4380"/>
                  </a:lnTo>
                  <a:lnTo>
                    <a:pt x="0" y="6785"/>
                  </a:lnTo>
                  <a:lnTo>
                    <a:pt x="897" y="9619"/>
                  </a:lnTo>
                  <a:lnTo>
                    <a:pt x="4260" y="13484"/>
                  </a:lnTo>
                  <a:lnTo>
                    <a:pt x="1719" y="17392"/>
                  </a:lnTo>
                  <a:lnTo>
                    <a:pt x="598" y="19453"/>
                  </a:lnTo>
                  <a:lnTo>
                    <a:pt x="13154" y="18637"/>
                  </a:lnTo>
                  <a:lnTo>
                    <a:pt x="13678" y="21256"/>
                  </a:lnTo>
                  <a:lnTo>
                    <a:pt x="16293" y="21600"/>
                  </a:lnTo>
                  <a:lnTo>
                    <a:pt x="16966" y="20226"/>
                  </a:lnTo>
                  <a:lnTo>
                    <a:pt x="21600" y="19839"/>
                  </a:lnTo>
                  <a:lnTo>
                    <a:pt x="20554" y="15459"/>
                  </a:lnTo>
                  <a:lnTo>
                    <a:pt x="20329" y="0"/>
                  </a:lnTo>
                  <a:lnTo>
                    <a:pt x="6054" y="73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54000" y="0"/>
              <a:ext cx="1070187" cy="817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61" y="0"/>
                  </a:moveTo>
                  <a:lnTo>
                    <a:pt x="9870" y="1653"/>
                  </a:lnTo>
                  <a:lnTo>
                    <a:pt x="13267" y="2755"/>
                  </a:lnTo>
                  <a:lnTo>
                    <a:pt x="14926" y="3251"/>
                  </a:lnTo>
                  <a:lnTo>
                    <a:pt x="16625" y="3582"/>
                  </a:lnTo>
                  <a:lnTo>
                    <a:pt x="18849" y="4133"/>
                  </a:lnTo>
                  <a:lnTo>
                    <a:pt x="21600" y="4794"/>
                  </a:lnTo>
                  <a:lnTo>
                    <a:pt x="19820" y="21600"/>
                  </a:lnTo>
                  <a:lnTo>
                    <a:pt x="11447" y="19176"/>
                  </a:lnTo>
                  <a:lnTo>
                    <a:pt x="10315" y="20278"/>
                  </a:lnTo>
                  <a:lnTo>
                    <a:pt x="8778" y="18624"/>
                  </a:lnTo>
                  <a:lnTo>
                    <a:pt x="7443" y="20278"/>
                  </a:lnTo>
                  <a:lnTo>
                    <a:pt x="6229" y="18845"/>
                  </a:lnTo>
                  <a:lnTo>
                    <a:pt x="2791" y="18624"/>
                  </a:lnTo>
                  <a:lnTo>
                    <a:pt x="3276" y="15869"/>
                  </a:lnTo>
                  <a:lnTo>
                    <a:pt x="769" y="15649"/>
                  </a:lnTo>
                  <a:lnTo>
                    <a:pt x="526" y="14051"/>
                  </a:lnTo>
                  <a:lnTo>
                    <a:pt x="1011" y="12398"/>
                  </a:lnTo>
                  <a:lnTo>
                    <a:pt x="404" y="10910"/>
                  </a:lnTo>
                  <a:lnTo>
                    <a:pt x="485" y="6722"/>
                  </a:lnTo>
                  <a:lnTo>
                    <a:pt x="0" y="3471"/>
                  </a:lnTo>
                  <a:lnTo>
                    <a:pt x="283" y="2259"/>
                  </a:lnTo>
                  <a:lnTo>
                    <a:pt x="1375" y="2755"/>
                  </a:lnTo>
                  <a:lnTo>
                    <a:pt x="2548" y="4629"/>
                  </a:lnTo>
                  <a:lnTo>
                    <a:pt x="4652" y="5069"/>
                  </a:lnTo>
                  <a:lnTo>
                    <a:pt x="5218" y="6612"/>
                  </a:lnTo>
                  <a:lnTo>
                    <a:pt x="4166" y="6612"/>
                  </a:lnTo>
                  <a:lnTo>
                    <a:pt x="4045" y="7935"/>
                  </a:lnTo>
                  <a:lnTo>
                    <a:pt x="4652" y="8100"/>
                  </a:lnTo>
                  <a:lnTo>
                    <a:pt x="4894" y="9422"/>
                  </a:lnTo>
                  <a:lnTo>
                    <a:pt x="3640" y="10414"/>
                  </a:lnTo>
                  <a:lnTo>
                    <a:pt x="3640" y="11351"/>
                  </a:lnTo>
                  <a:lnTo>
                    <a:pt x="5097" y="11351"/>
                  </a:lnTo>
                  <a:lnTo>
                    <a:pt x="5461" y="9037"/>
                  </a:lnTo>
                  <a:lnTo>
                    <a:pt x="6553" y="7604"/>
                  </a:lnTo>
                  <a:lnTo>
                    <a:pt x="5218" y="3967"/>
                  </a:lnTo>
                  <a:lnTo>
                    <a:pt x="6067" y="2810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0" y="589280"/>
              <a:ext cx="1334347" cy="106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3" y="0"/>
                  </a:moveTo>
                  <a:lnTo>
                    <a:pt x="4086" y="425"/>
                  </a:lnTo>
                  <a:lnTo>
                    <a:pt x="3697" y="2339"/>
                  </a:lnTo>
                  <a:lnTo>
                    <a:pt x="3308" y="3954"/>
                  </a:lnTo>
                  <a:lnTo>
                    <a:pt x="3016" y="5230"/>
                  </a:lnTo>
                  <a:lnTo>
                    <a:pt x="2627" y="6633"/>
                  </a:lnTo>
                  <a:lnTo>
                    <a:pt x="2173" y="8036"/>
                  </a:lnTo>
                  <a:lnTo>
                    <a:pt x="1589" y="9567"/>
                  </a:lnTo>
                  <a:lnTo>
                    <a:pt x="811" y="11353"/>
                  </a:lnTo>
                  <a:lnTo>
                    <a:pt x="0" y="13054"/>
                  </a:lnTo>
                  <a:lnTo>
                    <a:pt x="0" y="16838"/>
                  </a:lnTo>
                  <a:lnTo>
                    <a:pt x="12097" y="20069"/>
                  </a:lnTo>
                  <a:lnTo>
                    <a:pt x="17708" y="21600"/>
                  </a:lnTo>
                  <a:lnTo>
                    <a:pt x="18876" y="14074"/>
                  </a:lnTo>
                  <a:lnTo>
                    <a:pt x="19589" y="13436"/>
                  </a:lnTo>
                  <a:lnTo>
                    <a:pt x="18908" y="11778"/>
                  </a:lnTo>
                  <a:lnTo>
                    <a:pt x="19265" y="10077"/>
                  </a:lnTo>
                  <a:lnTo>
                    <a:pt x="21600" y="7186"/>
                  </a:lnTo>
                  <a:lnTo>
                    <a:pt x="19978" y="4592"/>
                  </a:lnTo>
                  <a:lnTo>
                    <a:pt x="13265" y="2721"/>
                  </a:lnTo>
                  <a:lnTo>
                    <a:pt x="12357" y="3487"/>
                  </a:lnTo>
                  <a:lnTo>
                    <a:pt x="11124" y="2211"/>
                  </a:lnTo>
                  <a:lnTo>
                    <a:pt x="10054" y="3572"/>
                  </a:lnTo>
                  <a:lnTo>
                    <a:pt x="9049" y="2211"/>
                  </a:lnTo>
                  <a:lnTo>
                    <a:pt x="6357" y="2296"/>
                  </a:lnTo>
                  <a:lnTo>
                    <a:pt x="6714" y="170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05460" y="1553915"/>
              <a:ext cx="1061156" cy="167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5" y="0"/>
                  </a:moveTo>
                  <a:lnTo>
                    <a:pt x="0" y="8554"/>
                  </a:lnTo>
                  <a:lnTo>
                    <a:pt x="14685" y="21600"/>
                  </a:lnTo>
                  <a:lnTo>
                    <a:pt x="15620" y="21035"/>
                  </a:lnTo>
                  <a:lnTo>
                    <a:pt x="15539" y="18453"/>
                  </a:lnTo>
                  <a:lnTo>
                    <a:pt x="17369" y="18668"/>
                  </a:lnTo>
                  <a:lnTo>
                    <a:pt x="19281" y="10760"/>
                  </a:lnTo>
                  <a:lnTo>
                    <a:pt x="20542" y="5380"/>
                  </a:lnTo>
                  <a:lnTo>
                    <a:pt x="20908" y="3766"/>
                  </a:lnTo>
                  <a:lnTo>
                    <a:pt x="21600" y="2313"/>
                  </a:lnTo>
                  <a:lnTo>
                    <a:pt x="11878" y="1291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092482" y="176106"/>
              <a:ext cx="955041" cy="162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1" y="0"/>
                  </a:moveTo>
                  <a:lnTo>
                    <a:pt x="3247" y="8445"/>
                  </a:lnTo>
                  <a:lnTo>
                    <a:pt x="5276" y="10229"/>
                  </a:lnTo>
                  <a:lnTo>
                    <a:pt x="2119" y="12124"/>
                  </a:lnTo>
                  <a:lnTo>
                    <a:pt x="1714" y="13406"/>
                  </a:lnTo>
                  <a:lnTo>
                    <a:pt x="2570" y="14326"/>
                  </a:lnTo>
                  <a:lnTo>
                    <a:pt x="1714" y="14799"/>
                  </a:lnTo>
                  <a:lnTo>
                    <a:pt x="0" y="19677"/>
                  </a:lnTo>
                  <a:lnTo>
                    <a:pt x="10281" y="20820"/>
                  </a:lnTo>
                  <a:lnTo>
                    <a:pt x="20022" y="21600"/>
                  </a:lnTo>
                  <a:lnTo>
                    <a:pt x="21059" y="17141"/>
                  </a:lnTo>
                  <a:lnTo>
                    <a:pt x="21600" y="14660"/>
                  </a:lnTo>
                  <a:lnTo>
                    <a:pt x="20653" y="13796"/>
                  </a:lnTo>
                  <a:lnTo>
                    <a:pt x="18398" y="14047"/>
                  </a:lnTo>
                  <a:lnTo>
                    <a:pt x="15512" y="14242"/>
                  </a:lnTo>
                  <a:lnTo>
                    <a:pt x="14971" y="12235"/>
                  </a:lnTo>
                  <a:lnTo>
                    <a:pt x="11454" y="10619"/>
                  </a:lnTo>
                  <a:lnTo>
                    <a:pt x="11905" y="9560"/>
                  </a:lnTo>
                  <a:lnTo>
                    <a:pt x="12266" y="7720"/>
                  </a:lnTo>
                  <a:lnTo>
                    <a:pt x="7711" y="3763"/>
                  </a:lnTo>
                  <a:lnTo>
                    <a:pt x="8342" y="251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381477" y="1738489"/>
              <a:ext cx="891823" cy="1203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8" y="0"/>
                  </a:moveTo>
                  <a:lnTo>
                    <a:pt x="14595" y="1129"/>
                  </a:lnTo>
                  <a:lnTo>
                    <a:pt x="13865" y="5268"/>
                  </a:lnTo>
                  <a:lnTo>
                    <a:pt x="21600" y="5833"/>
                  </a:lnTo>
                  <a:lnTo>
                    <a:pt x="19508" y="21600"/>
                  </a:lnTo>
                  <a:lnTo>
                    <a:pt x="0" y="19944"/>
                  </a:lnTo>
                  <a:lnTo>
                    <a:pt x="1995" y="9897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108286" y="2840284"/>
              <a:ext cx="1074703" cy="1253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0" y="0"/>
                  </a:moveTo>
                  <a:lnTo>
                    <a:pt x="5049" y="2813"/>
                  </a:lnTo>
                  <a:lnTo>
                    <a:pt x="3206" y="2488"/>
                  </a:lnTo>
                  <a:lnTo>
                    <a:pt x="3326" y="6130"/>
                  </a:lnTo>
                  <a:lnTo>
                    <a:pt x="2404" y="6815"/>
                  </a:lnTo>
                  <a:lnTo>
                    <a:pt x="3727" y="9051"/>
                  </a:lnTo>
                  <a:lnTo>
                    <a:pt x="2404" y="10025"/>
                  </a:lnTo>
                  <a:lnTo>
                    <a:pt x="1683" y="11647"/>
                  </a:lnTo>
                  <a:lnTo>
                    <a:pt x="681" y="13198"/>
                  </a:lnTo>
                  <a:lnTo>
                    <a:pt x="1403" y="14136"/>
                  </a:lnTo>
                  <a:lnTo>
                    <a:pt x="120" y="14496"/>
                  </a:lnTo>
                  <a:lnTo>
                    <a:pt x="0" y="15975"/>
                  </a:lnTo>
                  <a:lnTo>
                    <a:pt x="12142" y="21492"/>
                  </a:lnTo>
                  <a:lnTo>
                    <a:pt x="18995" y="21600"/>
                  </a:lnTo>
                  <a:lnTo>
                    <a:pt x="21600" y="1695"/>
                  </a:lnTo>
                  <a:lnTo>
                    <a:pt x="5490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>
            <a:off x="6565899" y="78485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794499" y="70992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45" name="Connector 545"/>
          <p:cNvCxnSpPr>
            <a:stCxn id="544" idx="0"/>
            <a:endCxn id="543" idx="0"/>
          </p:cNvCxnSpPr>
          <p:nvPr/>
        </p:nvCxnSpPr>
        <p:spPr>
          <a:xfrm flipH="1">
            <a:off x="6631375" y="7164775"/>
            <a:ext cx="228601" cy="749301"/>
          </a:xfrm>
          <a:prstGeom prst="straightConnector1">
            <a:avLst/>
          </a:prstGeom>
          <a:ln w="25400">
            <a:solidFill/>
            <a:miter lim="400000"/>
          </a:ln>
        </p:spPr>
      </p:cxnSp>
      <p:sp>
        <p:nvSpPr>
          <p:cNvPr id="546" name="Shape 546"/>
          <p:cNvSpPr/>
          <p:nvPr/>
        </p:nvSpPr>
        <p:spPr>
          <a:xfrm>
            <a:off x="5486399" y="73151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5486399" y="63372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6565899" y="64388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7543799" y="64388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7658099" y="70992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8191499" y="74167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6397978" y="5186397"/>
            <a:ext cx="130952" cy="13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6565899" y="5836637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205871" y="5359399"/>
            <a:ext cx="130952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168899" y="44957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6397978" y="4495799"/>
            <a:ext cx="130952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4292599" y="5186397"/>
            <a:ext cx="130953" cy="13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4555631" y="6161758"/>
            <a:ext cx="130952" cy="13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4406899" y="7137117"/>
            <a:ext cx="130953" cy="130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3688644" y="6007099"/>
            <a:ext cx="130952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3314699" y="49275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3543299" y="41655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63" name="Connector 563"/>
          <p:cNvCxnSpPr>
            <a:stCxn id="550" idx="0"/>
            <a:endCxn id="544" idx="0"/>
          </p:cNvCxnSpPr>
          <p:nvPr/>
        </p:nvCxnSpPr>
        <p:spPr>
          <a:xfrm flipH="1">
            <a:off x="6859975" y="7164775"/>
            <a:ext cx="863601" cy="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4" name="Connector 564"/>
          <p:cNvCxnSpPr>
            <a:stCxn id="544" idx="0"/>
            <a:endCxn id="548" idx="0"/>
          </p:cNvCxnSpPr>
          <p:nvPr/>
        </p:nvCxnSpPr>
        <p:spPr>
          <a:xfrm flipH="1" flipV="1">
            <a:off x="6631375" y="6504375"/>
            <a:ext cx="228601" cy="6604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5" name="Connector 565"/>
          <p:cNvCxnSpPr>
            <a:stCxn id="544" idx="0"/>
            <a:endCxn id="546" idx="0"/>
          </p:cNvCxnSpPr>
          <p:nvPr/>
        </p:nvCxnSpPr>
        <p:spPr>
          <a:xfrm flipH="1">
            <a:off x="5551875" y="7164775"/>
            <a:ext cx="1308101" cy="2159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6" name="Connector 566"/>
          <p:cNvCxnSpPr>
            <a:stCxn id="543" idx="0"/>
            <a:endCxn id="546" idx="0"/>
          </p:cNvCxnSpPr>
          <p:nvPr/>
        </p:nvCxnSpPr>
        <p:spPr>
          <a:xfrm flipH="1" flipV="1">
            <a:off x="5551875" y="7380675"/>
            <a:ext cx="1079501" cy="5334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7" name="Connector 567"/>
          <p:cNvCxnSpPr>
            <a:stCxn id="551" idx="0"/>
            <a:endCxn id="550" idx="0"/>
          </p:cNvCxnSpPr>
          <p:nvPr/>
        </p:nvCxnSpPr>
        <p:spPr>
          <a:xfrm flipH="1" flipV="1">
            <a:off x="7723575" y="7164775"/>
            <a:ext cx="533401" cy="3175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8" name="Connector 568"/>
          <p:cNvCxnSpPr>
            <a:stCxn id="550" idx="0"/>
            <a:endCxn id="549" idx="0"/>
          </p:cNvCxnSpPr>
          <p:nvPr/>
        </p:nvCxnSpPr>
        <p:spPr>
          <a:xfrm flipH="1" flipV="1">
            <a:off x="7609275" y="6504375"/>
            <a:ext cx="114301" cy="6604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69" name="Connector 569"/>
          <p:cNvCxnSpPr>
            <a:stCxn id="547" idx="0"/>
            <a:endCxn id="548" idx="0"/>
          </p:cNvCxnSpPr>
          <p:nvPr/>
        </p:nvCxnSpPr>
        <p:spPr>
          <a:xfrm>
            <a:off x="5551875" y="6402775"/>
            <a:ext cx="1079501" cy="1016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0" name="Connector 570"/>
          <p:cNvCxnSpPr>
            <a:stCxn id="558" idx="0"/>
            <a:endCxn id="547" idx="0"/>
          </p:cNvCxnSpPr>
          <p:nvPr/>
        </p:nvCxnSpPr>
        <p:spPr>
          <a:xfrm>
            <a:off x="4621106" y="6227233"/>
            <a:ext cx="930770" cy="175543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1" name="Connector 571"/>
          <p:cNvCxnSpPr>
            <a:stCxn id="546" idx="0"/>
            <a:endCxn id="547" idx="0"/>
          </p:cNvCxnSpPr>
          <p:nvPr/>
        </p:nvCxnSpPr>
        <p:spPr>
          <a:xfrm flipV="1">
            <a:off x="5551875" y="6402775"/>
            <a:ext cx="1" cy="9779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2" name="Connector 572"/>
          <p:cNvCxnSpPr>
            <a:stCxn id="546" idx="0"/>
            <a:endCxn id="559" idx="0"/>
          </p:cNvCxnSpPr>
          <p:nvPr/>
        </p:nvCxnSpPr>
        <p:spPr>
          <a:xfrm flipH="1" flipV="1">
            <a:off x="4472375" y="7202593"/>
            <a:ext cx="1079501" cy="178083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3" name="Connector 573"/>
          <p:cNvCxnSpPr>
            <a:stCxn id="558" idx="0"/>
            <a:endCxn id="559" idx="0"/>
          </p:cNvCxnSpPr>
          <p:nvPr/>
        </p:nvCxnSpPr>
        <p:spPr>
          <a:xfrm flipH="1">
            <a:off x="4472375" y="6227233"/>
            <a:ext cx="148732" cy="97536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4" name="Connector 574"/>
          <p:cNvCxnSpPr>
            <a:stCxn id="558" idx="0"/>
            <a:endCxn id="560" idx="0"/>
          </p:cNvCxnSpPr>
          <p:nvPr/>
        </p:nvCxnSpPr>
        <p:spPr>
          <a:xfrm flipH="1" flipV="1">
            <a:off x="3754120" y="6072575"/>
            <a:ext cx="866987" cy="15465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5" name="Connector 575"/>
          <p:cNvCxnSpPr>
            <a:stCxn id="559" idx="0"/>
            <a:endCxn id="560" idx="0"/>
          </p:cNvCxnSpPr>
          <p:nvPr/>
        </p:nvCxnSpPr>
        <p:spPr>
          <a:xfrm flipH="1" flipV="1">
            <a:off x="3754120" y="6072575"/>
            <a:ext cx="718256" cy="1130019"/>
          </a:xfrm>
          <a:prstGeom prst="straightConnector1">
            <a:avLst/>
          </a:prstGeom>
          <a:ln w="25400">
            <a:solidFill/>
            <a:miter lim="400000"/>
          </a:ln>
        </p:spPr>
      </p:cxnSp>
      <p:sp>
        <p:nvSpPr>
          <p:cNvPr id="576" name="Shape 576"/>
          <p:cNvSpPr/>
          <p:nvPr/>
        </p:nvSpPr>
        <p:spPr>
          <a:xfrm>
            <a:off x="7730066" y="7848599"/>
            <a:ext cx="130953" cy="130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577" name="Connector 577"/>
          <p:cNvCxnSpPr>
            <a:stCxn id="576" idx="0"/>
            <a:endCxn id="543" idx="0"/>
          </p:cNvCxnSpPr>
          <p:nvPr/>
        </p:nvCxnSpPr>
        <p:spPr>
          <a:xfrm flipH="1">
            <a:off x="6631375" y="7914075"/>
            <a:ext cx="1164168" cy="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8" name="Connector 578"/>
          <p:cNvCxnSpPr>
            <a:stCxn id="551" idx="0"/>
            <a:endCxn id="576" idx="0"/>
          </p:cNvCxnSpPr>
          <p:nvPr/>
        </p:nvCxnSpPr>
        <p:spPr>
          <a:xfrm flipH="1">
            <a:off x="7795542" y="7482275"/>
            <a:ext cx="461434" cy="4318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79" name="Connector 579"/>
          <p:cNvCxnSpPr>
            <a:stCxn id="550" idx="0"/>
            <a:endCxn id="576" idx="0"/>
          </p:cNvCxnSpPr>
          <p:nvPr/>
        </p:nvCxnSpPr>
        <p:spPr>
          <a:xfrm>
            <a:off x="7723575" y="7164775"/>
            <a:ext cx="71968" cy="7493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0" name="Connector 580"/>
          <p:cNvCxnSpPr>
            <a:stCxn id="549" idx="0"/>
            <a:endCxn id="548" idx="0"/>
          </p:cNvCxnSpPr>
          <p:nvPr/>
        </p:nvCxnSpPr>
        <p:spPr>
          <a:xfrm flipH="1">
            <a:off x="6631375" y="6504375"/>
            <a:ext cx="977901" cy="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1" name="Connector 581"/>
          <p:cNvCxnSpPr>
            <a:stCxn id="554" idx="0"/>
            <a:endCxn id="558" idx="0"/>
          </p:cNvCxnSpPr>
          <p:nvPr/>
        </p:nvCxnSpPr>
        <p:spPr>
          <a:xfrm flipH="1">
            <a:off x="4621106" y="5424875"/>
            <a:ext cx="650241" cy="80235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2" name="Connector 582"/>
          <p:cNvCxnSpPr>
            <a:stCxn id="554" idx="0"/>
            <a:endCxn id="547" idx="0"/>
          </p:cNvCxnSpPr>
          <p:nvPr/>
        </p:nvCxnSpPr>
        <p:spPr>
          <a:xfrm>
            <a:off x="5271346" y="5424875"/>
            <a:ext cx="280530" cy="9779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3" name="Connector 583"/>
          <p:cNvCxnSpPr>
            <a:stCxn id="557" idx="0"/>
            <a:endCxn id="558" idx="0"/>
          </p:cNvCxnSpPr>
          <p:nvPr/>
        </p:nvCxnSpPr>
        <p:spPr>
          <a:xfrm>
            <a:off x="4358075" y="5251873"/>
            <a:ext cx="263032" cy="97536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4" name="Connector 584"/>
          <p:cNvCxnSpPr>
            <a:stCxn id="557" idx="0"/>
            <a:endCxn id="560" idx="0"/>
          </p:cNvCxnSpPr>
          <p:nvPr/>
        </p:nvCxnSpPr>
        <p:spPr>
          <a:xfrm flipH="1">
            <a:off x="3754120" y="5251873"/>
            <a:ext cx="603956" cy="820703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5" name="Connector 585"/>
          <p:cNvCxnSpPr>
            <a:stCxn id="557" idx="0"/>
            <a:endCxn id="554" idx="0"/>
          </p:cNvCxnSpPr>
          <p:nvPr/>
        </p:nvCxnSpPr>
        <p:spPr>
          <a:xfrm>
            <a:off x="4358075" y="5251873"/>
            <a:ext cx="913272" cy="173003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6" name="Connector 586"/>
          <p:cNvCxnSpPr>
            <a:stCxn id="561" idx="0"/>
            <a:endCxn id="560" idx="0"/>
          </p:cNvCxnSpPr>
          <p:nvPr/>
        </p:nvCxnSpPr>
        <p:spPr>
          <a:xfrm>
            <a:off x="3380175" y="4993075"/>
            <a:ext cx="373946" cy="10795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7" name="Connector 587"/>
          <p:cNvCxnSpPr>
            <a:stCxn id="561" idx="0"/>
            <a:endCxn id="557" idx="0"/>
          </p:cNvCxnSpPr>
          <p:nvPr/>
        </p:nvCxnSpPr>
        <p:spPr>
          <a:xfrm>
            <a:off x="3380175" y="4993075"/>
            <a:ext cx="977901" cy="25879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8" name="Connector 588"/>
          <p:cNvCxnSpPr>
            <a:stCxn id="561" idx="0"/>
            <a:endCxn id="562" idx="0"/>
          </p:cNvCxnSpPr>
          <p:nvPr/>
        </p:nvCxnSpPr>
        <p:spPr>
          <a:xfrm flipV="1">
            <a:off x="3380175" y="4231075"/>
            <a:ext cx="228601" cy="7620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89" name="Connector 589"/>
          <p:cNvCxnSpPr>
            <a:stCxn id="557" idx="0"/>
            <a:endCxn id="562" idx="0"/>
          </p:cNvCxnSpPr>
          <p:nvPr/>
        </p:nvCxnSpPr>
        <p:spPr>
          <a:xfrm flipH="1" flipV="1">
            <a:off x="3608775" y="4231075"/>
            <a:ext cx="749301" cy="102079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0" name="Connector 590"/>
          <p:cNvCxnSpPr>
            <a:stCxn id="555" idx="0"/>
            <a:endCxn id="557" idx="0"/>
          </p:cNvCxnSpPr>
          <p:nvPr/>
        </p:nvCxnSpPr>
        <p:spPr>
          <a:xfrm flipH="1">
            <a:off x="4358075" y="4561275"/>
            <a:ext cx="876301" cy="69059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1" name="Connector 591"/>
          <p:cNvCxnSpPr>
            <a:stCxn id="555" idx="0"/>
            <a:endCxn id="554" idx="0"/>
          </p:cNvCxnSpPr>
          <p:nvPr/>
        </p:nvCxnSpPr>
        <p:spPr>
          <a:xfrm>
            <a:off x="5234375" y="4561275"/>
            <a:ext cx="36972" cy="86360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2" name="Connector 592"/>
          <p:cNvCxnSpPr>
            <a:stCxn id="555" idx="0"/>
            <a:endCxn id="556" idx="0"/>
          </p:cNvCxnSpPr>
          <p:nvPr/>
        </p:nvCxnSpPr>
        <p:spPr>
          <a:xfrm>
            <a:off x="5234375" y="4561275"/>
            <a:ext cx="1229079" cy="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3" name="Connector 593"/>
          <p:cNvCxnSpPr>
            <a:stCxn id="556" idx="0"/>
            <a:endCxn id="552" idx="0"/>
          </p:cNvCxnSpPr>
          <p:nvPr/>
        </p:nvCxnSpPr>
        <p:spPr>
          <a:xfrm>
            <a:off x="6463453" y="4561275"/>
            <a:ext cx="1" cy="69059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4" name="Connector 594"/>
          <p:cNvCxnSpPr>
            <a:stCxn id="552" idx="0"/>
            <a:endCxn id="553" idx="0"/>
          </p:cNvCxnSpPr>
          <p:nvPr/>
        </p:nvCxnSpPr>
        <p:spPr>
          <a:xfrm>
            <a:off x="6463453" y="5251873"/>
            <a:ext cx="167923" cy="65024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5" name="Connector 595"/>
          <p:cNvCxnSpPr>
            <a:stCxn id="548" idx="0"/>
            <a:endCxn id="553" idx="0"/>
          </p:cNvCxnSpPr>
          <p:nvPr/>
        </p:nvCxnSpPr>
        <p:spPr>
          <a:xfrm flipV="1">
            <a:off x="6631375" y="5902113"/>
            <a:ext cx="1" cy="602263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6" name="Connector 596"/>
          <p:cNvCxnSpPr>
            <a:stCxn id="554" idx="0"/>
            <a:endCxn id="553" idx="0"/>
          </p:cNvCxnSpPr>
          <p:nvPr/>
        </p:nvCxnSpPr>
        <p:spPr>
          <a:xfrm>
            <a:off x="5271346" y="5424875"/>
            <a:ext cx="1360030" cy="477239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597" name="Connector 597"/>
          <p:cNvCxnSpPr>
            <a:stCxn id="554" idx="0"/>
            <a:endCxn id="552" idx="0"/>
          </p:cNvCxnSpPr>
          <p:nvPr/>
        </p:nvCxnSpPr>
        <p:spPr>
          <a:xfrm flipV="1">
            <a:off x="5271346" y="5251873"/>
            <a:ext cx="1192108" cy="173003"/>
          </a:xfrm>
          <a:prstGeom prst="straightConnector1">
            <a:avLst/>
          </a:prstGeom>
          <a:ln w="25400">
            <a:solidFill/>
            <a:miter lim="400000"/>
          </a:ln>
        </p:spPr>
      </p:cxnSp>
      <p:grpSp>
        <p:nvGrpSpPr>
          <p:cNvPr id="600" name="Group 600"/>
          <p:cNvGrpSpPr/>
          <p:nvPr/>
        </p:nvGrpSpPr>
        <p:grpSpPr>
          <a:xfrm>
            <a:off x="9246615" y="3187700"/>
            <a:ext cx="1725880" cy="978835"/>
            <a:chOff x="0" y="0"/>
            <a:chExt cx="1725879" cy="978834"/>
          </a:xfrm>
        </p:grpSpPr>
        <p:sp>
          <p:nvSpPr>
            <p:cNvPr id="598" name="Shape 598"/>
            <p:cNvSpPr/>
            <p:nvPr/>
          </p:nvSpPr>
          <p:spPr>
            <a:xfrm>
              <a:off x="-1" y="533400"/>
              <a:ext cx="172588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e.g., not Arizona</a:t>
              </a:r>
            </a:p>
            <a:p>
              <a:pPr lvl="0"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and Colorado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37084" y="0"/>
              <a:ext cx="269224" cy="39880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5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5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1" build="p" bldLvl="5" animBg="1" advAuto="0"/>
      <p:bldP spid="543" grpId="2" animBg="1" advAuto="0"/>
      <p:bldP spid="544" grpId="3" animBg="1" advAuto="0"/>
      <p:bldP spid="545" grpId="55" animBg="1" advAuto="0"/>
      <p:bldP spid="546" grpId="4" animBg="1" advAuto="0"/>
      <p:bldP spid="547" grpId="5" animBg="1" advAuto="0"/>
      <p:bldP spid="548" grpId="6" animBg="1" advAuto="0"/>
      <p:bldP spid="549" grpId="7" animBg="1" advAuto="0"/>
      <p:bldP spid="550" grpId="8" animBg="1" advAuto="0"/>
      <p:bldP spid="551" grpId="9" animBg="1" advAuto="0"/>
      <p:bldP spid="552" grpId="10" animBg="1" advAuto="0"/>
      <p:bldP spid="553" grpId="11" animBg="1" advAuto="0"/>
      <p:bldP spid="554" grpId="12" animBg="1" advAuto="0"/>
      <p:bldP spid="555" grpId="13" animBg="1" advAuto="0"/>
      <p:bldP spid="556" grpId="14" animBg="1" advAuto="0"/>
      <p:bldP spid="557" grpId="15" animBg="1" advAuto="0"/>
      <p:bldP spid="558" grpId="16" animBg="1" advAuto="0"/>
      <p:bldP spid="559" grpId="17" animBg="1" advAuto="0"/>
      <p:bldP spid="560" grpId="18" animBg="1" advAuto="0"/>
      <p:bldP spid="561" grpId="19" animBg="1" advAuto="0"/>
      <p:bldP spid="562" grpId="20" animBg="1" advAuto="0"/>
      <p:bldP spid="563" grpId="56" animBg="1" advAuto="0"/>
      <p:bldP spid="564" grpId="57" animBg="1" advAuto="0"/>
      <p:bldP spid="565" grpId="22" animBg="1" advAuto="0"/>
      <p:bldP spid="566" grpId="23" animBg="1" advAuto="0"/>
      <p:bldP spid="567" grpId="24" animBg="1" advAuto="0"/>
      <p:bldP spid="568" grpId="25" animBg="1" advAuto="0"/>
      <p:bldP spid="569" grpId="26" animBg="1" advAuto="0"/>
      <p:bldP spid="570" grpId="27" animBg="1" advAuto="0"/>
      <p:bldP spid="571" grpId="28" animBg="1" advAuto="0"/>
      <p:bldP spid="572" grpId="29" animBg="1" advAuto="0"/>
      <p:bldP spid="573" grpId="30" animBg="1" advAuto="0"/>
      <p:bldP spid="574" grpId="31" animBg="1" advAuto="0"/>
      <p:bldP spid="575" grpId="50" animBg="1" advAuto="0"/>
      <p:bldP spid="576" grpId="21" animBg="1" advAuto="0"/>
      <p:bldP spid="577" grpId="32" animBg="1" advAuto="0"/>
      <p:bldP spid="578" grpId="33" animBg="1" advAuto="0"/>
      <p:bldP spid="579" grpId="34" animBg="1" advAuto="0"/>
      <p:bldP spid="580" grpId="35" animBg="1" advAuto="0"/>
      <p:bldP spid="581" grpId="51" animBg="1" advAuto="0"/>
      <p:bldP spid="582" grpId="52" animBg="1" advAuto="0"/>
      <p:bldP spid="583" grpId="36" animBg="1" advAuto="0"/>
      <p:bldP spid="584" grpId="37" animBg="1" advAuto="0"/>
      <p:bldP spid="585" grpId="53" animBg="1" advAuto="0"/>
      <p:bldP spid="586" grpId="38" animBg="1" advAuto="0"/>
      <p:bldP spid="587" grpId="39" animBg="1" advAuto="0"/>
      <p:bldP spid="588" grpId="40" animBg="1" advAuto="0"/>
      <p:bldP spid="589" grpId="41" animBg="1" advAuto="0"/>
      <p:bldP spid="590" grpId="42" animBg="1" advAuto="0"/>
      <p:bldP spid="591" grpId="43" animBg="1" advAuto="0"/>
      <p:bldP spid="592" grpId="44" animBg="1" advAuto="0"/>
      <p:bldP spid="593" grpId="45" animBg="1" advAuto="0"/>
      <p:bldP spid="594" grpId="46" animBg="1" advAuto="0"/>
      <p:bldP spid="595" grpId="47" animBg="1" advAuto="0"/>
      <p:bldP spid="596" grpId="48" animBg="1" advAuto="0"/>
      <p:bldP spid="597" grpId="49" animBg="1" advAuto="0"/>
      <p:bldP spid="600" grpId="5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3-colorability is NP-complete</a:t>
            </a:r>
          </a:p>
        </p:txBody>
      </p:sp>
      <p:sp>
        <p:nvSpPr>
          <p:cNvPr id="603" name="Shape 6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 cap="small">
                <a:uFill>
                  <a:solidFill/>
                </a:uFill>
              </a:rPr>
              <a:t>Planar-3-Color</a:t>
            </a:r>
            <a:r>
              <a:rPr sz="2400">
                <a:uFill>
                  <a:solidFill/>
                </a:uFill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/>
              <a:t>-complete.</a:t>
            </a: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Easy to see that </a:t>
            </a:r>
            <a:r>
              <a:rPr sz="2400" cap="small">
                <a:uFill>
                  <a:solidFill/>
                </a:uFill>
              </a:rPr>
              <a:t>Planar-3-Color</a:t>
            </a:r>
            <a:r>
              <a:rPr sz="2400">
                <a:uFill>
                  <a:solidFill/>
                </a:uFill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We show </a:t>
            </a:r>
            <a:r>
              <a:rPr sz="2400" cap="small">
                <a:uFill>
                  <a:solidFill/>
                </a:uFill>
              </a:rPr>
              <a:t>3-Color</a:t>
            </a:r>
            <a:r>
              <a:rPr sz="2400"/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 sz="2400"/>
              <a:t> </a:t>
            </a:r>
            <a:r>
              <a:rPr sz="2400" cap="small">
                <a:uFill>
                  <a:solidFill/>
                </a:uFill>
              </a:rPr>
              <a:t>Planar-3-Color</a:t>
            </a:r>
            <a:r>
              <a:rPr sz="2400">
                <a:uFill>
                  <a:solidFill/>
                </a:uFill>
              </a:rPr>
              <a:t>.</a:t>
            </a:r>
            <a:endParaRPr sz="2400"/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Given </a:t>
            </a:r>
            <a:r>
              <a:rPr sz="2400" cap="small">
                <a:uFill>
                  <a:solidFill/>
                </a:uFill>
              </a:rPr>
              <a:t>3-Color</a:t>
            </a:r>
            <a:r>
              <a:rPr sz="2400"/>
              <a:t> instance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/>
              <a:t>, we construct an instance of</a:t>
            </a:r>
            <a:br>
              <a:rPr sz="2400"/>
            </a:br>
            <a:r>
              <a:rPr sz="2400" cap="small">
                <a:uFill>
                  <a:solidFill/>
                </a:uFill>
              </a:rPr>
              <a:t>Planar-3-Color</a:t>
            </a:r>
            <a:r>
              <a:rPr sz="2400"/>
              <a:t> that is 3-colorable iff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/>
              <a:t> is 3-colorable. 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18</a:t>
            </a:fld>
            <a:endParaRPr sz="120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3-colorability is NP-complete</a:t>
            </a:r>
          </a:p>
        </p:txBody>
      </p:sp>
      <p:sp>
        <p:nvSpPr>
          <p:cNvPr id="607" name="Shape 6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Lemma.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uFill>
                  <a:solidFill/>
                </a:uFill>
              </a:rPr>
              <a:t> is a planar graph such that: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In any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, opposite corners have the same color. 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Any assignment of colors to the corners in which opposite corners have the same color extends to a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</p:txBody>
      </p:sp>
      <p:sp>
        <p:nvSpPr>
          <p:cNvPr id="608" name="Shape 6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19</a:t>
            </a:fld>
            <a:endParaRPr sz="1200"/>
          </a:p>
        </p:txBody>
      </p:sp>
      <p:grpSp>
        <p:nvGrpSpPr>
          <p:cNvPr id="646" name="Group 646"/>
          <p:cNvGrpSpPr/>
          <p:nvPr/>
        </p:nvGrpSpPr>
        <p:grpSpPr>
          <a:xfrm>
            <a:off x="4063999" y="5172568"/>
            <a:ext cx="4224304" cy="3637281"/>
            <a:chOff x="0" y="0"/>
            <a:chExt cx="4224302" cy="3637280"/>
          </a:xfrm>
        </p:grpSpPr>
        <p:sp>
          <p:nvSpPr>
            <p:cNvPr id="609" name="Shape 609"/>
            <p:cNvSpPr/>
            <p:nvPr/>
          </p:nvSpPr>
          <p:spPr>
            <a:xfrm>
              <a:off x="173236" y="1819592"/>
              <a:ext cx="77480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94804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121277" y="1819592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2154984" y="1819592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983651" y="1732038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 flipH="1">
              <a:off x="3238187" y="1819592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4804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154984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06495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983651" y="2599831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4804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21275" y="958508"/>
              <a:ext cx="862379" cy="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983651" y="869825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983651" y="3464076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983651" y="0"/>
              <a:ext cx="171334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 flipH="1" flipV="1">
              <a:off x="2070446" y="173202"/>
              <a:ext cx="2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 flipV="1">
              <a:off x="2070446" y="1043027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 flipH="1" flipV="1">
              <a:off x="2070446" y="1905241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 flipV="1">
              <a:off x="2070446" y="2767452"/>
              <a:ext cx="2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 flipV="1">
              <a:off x="1096528" y="87553"/>
              <a:ext cx="887124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 flipH="1">
              <a:off x="148488" y="1018285"/>
              <a:ext cx="826205" cy="738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48488" y="1880498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096528" y="2742712"/>
              <a:ext cx="887124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2154984" y="87553"/>
              <a:ext cx="934716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 flipH="1" flipV="1">
              <a:off x="3213439" y="1018287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 flipV="1">
              <a:off x="3213439" y="1880498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 flipV="1">
              <a:off x="2154984" y="2742712"/>
              <a:ext cx="934715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 flipH="1" flipV="1">
              <a:off x="2130236" y="1018287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 flipV="1">
              <a:off x="2130236" y="1880498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 flipV="1">
              <a:off x="1096528" y="1018287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096528" y="1880498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035610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47" name="Shape 647"/>
          <p:cNvSpPr/>
          <p:nvPr/>
        </p:nvSpPr>
        <p:spPr>
          <a:xfrm>
            <a:off x="5084233" y="9115778"/>
            <a:ext cx="22098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8702" marR="58702">
              <a:spcBef>
                <a:spcPts val="1200"/>
              </a:spcBef>
              <a:buClr>
                <a:srgbClr val="606060"/>
              </a:buClr>
              <a:buFont typeface="Helvetica"/>
              <a:tabLst>
                <a:tab pos="1066800" algn="l"/>
              </a:tabLst>
              <a:defRPr b="1">
                <a:solidFill>
                  <a:srgbClr val="000000"/>
                </a:solidFill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planar gadget W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Coping with NP-completeness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Q.  </a:t>
            </a:r>
            <a:r>
              <a:rPr sz="2400">
                <a:uFill>
                  <a:solidFill/>
                </a:uFill>
              </a:rPr>
              <a:t>Suppose I need to solve an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-hard problem. What should I do?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A.  </a:t>
            </a:r>
            <a:r>
              <a:rPr sz="2400"/>
              <a:t>Sacrifice one of three desired features.</a:t>
            </a:r>
            <a:endParaRPr sz="2400">
              <a:solidFill>
                <a:srgbClr val="0048AA"/>
              </a:solidFill>
            </a:endParaRP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Solve</a:t>
            </a:r>
            <a:r>
              <a:rPr sz="240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arbitrary instances</a:t>
            </a:r>
            <a:r>
              <a:rPr sz="240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 </a:t>
            </a:r>
            <a:r>
              <a:rPr sz="2400"/>
              <a:t>of the problem.</a:t>
            </a: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Solve problem to </a:t>
            </a:r>
            <a:r>
              <a:rPr sz="2400">
                <a:solidFill>
                  <a:srgbClr val="8D3124"/>
                </a:solidFill>
              </a:rPr>
              <a:t>optimality</a:t>
            </a:r>
            <a:r>
              <a:rPr sz="2400"/>
              <a:t>.</a:t>
            </a: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Solve problem in </a:t>
            </a:r>
            <a:r>
              <a:rPr sz="2400">
                <a:solidFill>
                  <a:srgbClr val="8D3124"/>
                </a:solidFill>
              </a:rPr>
              <a:t>polynomial time</a:t>
            </a:r>
            <a:r>
              <a:rPr sz="2400"/>
              <a:t>.</a:t>
            </a:r>
          </a:p>
          <a:p>
            <a:pPr marL="723900"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Coping strategies.</a:t>
            </a: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Design algorithms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for special cases</a:t>
            </a:r>
            <a:r>
              <a:rPr sz="240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 </a:t>
            </a:r>
            <a:r>
              <a:rPr sz="2400"/>
              <a:t>of the problem. </a:t>
            </a: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Design </a:t>
            </a:r>
            <a:r>
              <a:rPr sz="2400">
                <a:solidFill>
                  <a:srgbClr val="8D3124"/>
                </a:solidFill>
              </a:rPr>
              <a:t>approximation algorithms</a:t>
            </a:r>
            <a:r>
              <a:rPr sz="2400"/>
              <a:t> or </a:t>
            </a:r>
            <a:r>
              <a:rPr sz="2400">
                <a:solidFill>
                  <a:srgbClr val="8D3124"/>
                </a:solidFill>
              </a:rPr>
              <a:t>heuristics</a:t>
            </a:r>
            <a:r>
              <a:rPr sz="2400"/>
              <a:t>.</a:t>
            </a:r>
          </a:p>
          <a:p>
            <a:pPr marL="838200" lvl="1" indent="-571500">
              <a:buSzPct val="100000"/>
              <a:buFontTx/>
              <a:buAutoNum type="romanLcPeriod"/>
              <a:tabLst>
                <a:tab pos="1244600" algn="l"/>
              </a:tabLst>
              <a:defRPr sz="1800"/>
            </a:pPr>
            <a:r>
              <a:rPr sz="2400"/>
              <a:t>Design algorithms that may take </a:t>
            </a:r>
            <a:r>
              <a:rPr sz="2400">
                <a:solidFill>
                  <a:srgbClr val="8D3124"/>
                </a:solidFill>
              </a:rPr>
              <a:t>exponential time</a:t>
            </a:r>
            <a:r>
              <a:rPr sz="2400"/>
              <a:t>.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</a:t>
            </a:fld>
            <a:endParaRPr sz="1200"/>
          </a:p>
        </p:txBody>
      </p:sp>
      <p:pic>
        <p:nvPicPr>
          <p:cNvPr id="47" name="pvsnp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275" y="6959600"/>
            <a:ext cx="3860925" cy="252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build="p" animBg="1" advAuto="0"/>
      <p:bldP spid="47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3-colorability is NP-complete</a:t>
            </a:r>
          </a:p>
        </p:txBody>
      </p:sp>
      <p:sp>
        <p:nvSpPr>
          <p:cNvPr id="650" name="Shape 6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Lemma.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uFill>
                  <a:solidFill/>
                </a:uFill>
              </a:rPr>
              <a:t> is a planar graph such that: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In any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, opposite corners have the same color. 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Any assignment of colors to the corners in which opposite corners have the same color extends to a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uFill>
                  <a:solidFill/>
                </a:uFill>
              </a:rPr>
              <a:t>The only 3-colorings (modulo permutations)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uFill>
                  <a:solidFill/>
                </a:uFill>
              </a:rPr>
              <a:t> are shown below.  </a:t>
            </a:r>
            <a:r>
              <a:rPr sz="240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51" name="Shape 6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20</a:t>
            </a:fld>
            <a:endParaRPr sz="1200"/>
          </a:p>
        </p:txBody>
      </p:sp>
      <p:grpSp>
        <p:nvGrpSpPr>
          <p:cNvPr id="689" name="Group 689"/>
          <p:cNvGrpSpPr/>
          <p:nvPr/>
        </p:nvGrpSpPr>
        <p:grpSpPr>
          <a:xfrm>
            <a:off x="7288107" y="5177083"/>
            <a:ext cx="4224303" cy="3637282"/>
            <a:chOff x="0" y="0"/>
            <a:chExt cx="4224302" cy="3637280"/>
          </a:xfrm>
        </p:grpSpPr>
        <p:sp>
          <p:nvSpPr>
            <p:cNvPr id="652" name="Shape 652"/>
            <p:cNvSpPr/>
            <p:nvPr/>
          </p:nvSpPr>
          <p:spPr>
            <a:xfrm>
              <a:off x="173235" y="1819592"/>
              <a:ext cx="774806" cy="22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948040" y="1732038"/>
              <a:ext cx="173237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121277" y="1819592"/>
              <a:ext cx="862375" cy="22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2154982" y="1819592"/>
              <a:ext cx="909968" cy="22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983650" y="1732038"/>
              <a:ext cx="171333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 flipH="1">
              <a:off x="3238187" y="1819592"/>
              <a:ext cx="812801" cy="225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948040" y="2594250"/>
              <a:ext cx="173237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154982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3064950" y="2594250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983650" y="2594250"/>
              <a:ext cx="171333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948040" y="869825"/>
              <a:ext cx="173237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121277" y="957379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983650" y="869825"/>
              <a:ext cx="171333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983650" y="3464076"/>
              <a:ext cx="171333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983650" y="0"/>
              <a:ext cx="171333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 flipH="1" flipV="1">
              <a:off x="2070445" y="173202"/>
              <a:ext cx="2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 flipV="1">
              <a:off x="2070445" y="1043027"/>
              <a:ext cx="2" cy="68901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 flipH="1" flipV="1">
              <a:off x="2070444" y="1905241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 flipV="1">
              <a:off x="2070444" y="2767452"/>
              <a:ext cx="3" cy="6966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 flipV="1">
              <a:off x="1096529" y="87553"/>
              <a:ext cx="887123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 flipH="1">
              <a:off x="148487" y="1020516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8488" y="1880499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096529" y="2742710"/>
              <a:ext cx="887123" cy="80892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2154982" y="87553"/>
              <a:ext cx="934715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 flipH="1" flipV="1">
              <a:off x="3213439" y="1020516"/>
              <a:ext cx="86237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 flipV="1">
              <a:off x="3213439" y="1880499"/>
              <a:ext cx="86237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 flipV="1">
              <a:off x="2154982" y="2742711"/>
              <a:ext cx="934715" cy="80892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 flipH="1" flipV="1">
              <a:off x="2130235" y="1020516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 flipV="1">
              <a:off x="2130235" y="1880499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 flipV="1">
              <a:off x="1096527" y="1020516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096527" y="1880499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035610" y="1905243"/>
              <a:ext cx="2259" cy="6890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27" name="Group 727"/>
          <p:cNvGrpSpPr/>
          <p:nvPr/>
        </p:nvGrpSpPr>
        <p:grpSpPr>
          <a:xfrm>
            <a:off x="1625599" y="5172568"/>
            <a:ext cx="4224304" cy="3637281"/>
            <a:chOff x="0" y="0"/>
            <a:chExt cx="4224302" cy="3637280"/>
          </a:xfrm>
        </p:grpSpPr>
        <p:sp>
          <p:nvSpPr>
            <p:cNvPr id="690" name="Shape 690"/>
            <p:cNvSpPr/>
            <p:nvPr/>
          </p:nvSpPr>
          <p:spPr>
            <a:xfrm>
              <a:off x="173236" y="1819592"/>
              <a:ext cx="77480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94804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-1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121277" y="1819592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2154984" y="1819592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3064950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983651" y="1732038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 flipH="1">
              <a:off x="3238187" y="1819592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051065" y="1732038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94804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154984" y="2681804"/>
              <a:ext cx="909968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3064950" y="2599831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983651" y="2599831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94804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349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121277" y="957379"/>
              <a:ext cx="86237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064950" y="869825"/>
              <a:ext cx="173238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983651" y="869825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983651" y="3464076"/>
              <a:ext cx="171334" cy="173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983651" y="0"/>
              <a:ext cx="171334" cy="17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 flipH="1" flipV="1">
              <a:off x="2070446" y="173202"/>
              <a:ext cx="2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 flipV="1">
              <a:off x="2070446" y="1043027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 flipH="1" flipV="1">
              <a:off x="2070446" y="1905241"/>
              <a:ext cx="2" cy="68901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 flipV="1">
              <a:off x="2070446" y="2767452"/>
              <a:ext cx="2" cy="6966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 flipV="1">
              <a:off x="1096528" y="87553"/>
              <a:ext cx="887124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 flipH="1">
              <a:off x="148488" y="1018285"/>
              <a:ext cx="826205" cy="73849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48488" y="1880498"/>
              <a:ext cx="826205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096528" y="2742712"/>
              <a:ext cx="887124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154984" y="87553"/>
              <a:ext cx="934716" cy="8070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 flipH="1" flipV="1">
              <a:off x="3213439" y="1018287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 flipV="1">
              <a:off x="3213439" y="1880498"/>
              <a:ext cx="862376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 flipV="1">
              <a:off x="2154984" y="2742712"/>
              <a:ext cx="934715" cy="8089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 flipH="1" flipV="1">
              <a:off x="2130236" y="1018287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 flipV="1">
              <a:off x="2130236" y="1880498"/>
              <a:ext cx="959464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 flipV="1">
              <a:off x="1096528" y="1018287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96528" y="1880498"/>
              <a:ext cx="911872" cy="7384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35610" y="1905243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 flipV="1">
              <a:off x="3150617" y="1043029"/>
              <a:ext cx="2259" cy="68900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28" name="Shape 728"/>
          <p:cNvSpPr/>
          <p:nvPr/>
        </p:nvSpPr>
        <p:spPr>
          <a:xfrm>
            <a:off x="2645833" y="9115778"/>
            <a:ext cx="22098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58702" marR="58702">
              <a:spcBef>
                <a:spcPts val="1200"/>
              </a:spcBef>
              <a:buClr>
                <a:srgbClr val="606060"/>
              </a:buClr>
              <a:buFont typeface="Helvetica"/>
              <a:tabLst>
                <a:tab pos="1066800" algn="l"/>
              </a:tabLst>
              <a:defRPr b="1">
                <a:solidFill>
                  <a:srgbClr val="000000"/>
                </a:solidFill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planar gadget 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3-colorability is NP-complete</a:t>
            </a:r>
          </a:p>
        </p:txBody>
      </p:sp>
      <p:sp>
        <p:nvSpPr>
          <p:cNvPr id="731" name="Shape 7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Construction.  </a:t>
            </a:r>
            <a:r>
              <a:rPr sz="2400">
                <a:uFill>
                  <a:solidFill/>
                </a:uFill>
              </a:rPr>
              <a:t>Given instance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G</a:t>
            </a:r>
            <a:r>
              <a:rPr sz="2400">
                <a:uFill>
                  <a:solidFill/>
                </a:uFill>
              </a:rPr>
              <a:t> of </a:t>
            </a:r>
            <a:r>
              <a:rPr sz="2400" cap="small">
                <a:uFill>
                  <a:solidFill/>
                </a:uFill>
              </a:rPr>
              <a:t>3-Color</a:t>
            </a:r>
            <a:r>
              <a:rPr sz="2400">
                <a:uFill>
                  <a:solidFill/>
                </a:uFill>
              </a:rPr>
              <a:t>, draw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in plane, letting edges cross. Form planar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 b="1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uFill>
                  <a:solidFill/>
                </a:uFill>
              </a:rPr>
              <a:t> by </a:t>
            </a:r>
            <a:r>
              <a:rPr sz="2400"/>
              <a:t>replacing each edge crossing with planar gadget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Lemma.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is 3-colorable iff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 b="1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uFill>
                  <a:solidFill/>
                </a:uFill>
              </a:rPr>
              <a:t> is 3-colorable.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In any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then can extend to a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</p:txBody>
      </p:sp>
      <p:sp>
        <p:nvSpPr>
          <p:cNvPr id="732" name="Shape 7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21</a:t>
            </a:fld>
            <a:endParaRPr sz="1200"/>
          </a:p>
        </p:txBody>
      </p:sp>
      <p:sp>
        <p:nvSpPr>
          <p:cNvPr id="733" name="Shape 733"/>
          <p:cNvSpPr/>
          <p:nvPr/>
        </p:nvSpPr>
        <p:spPr>
          <a:xfrm>
            <a:off x="2373264" y="8292817"/>
            <a:ext cx="109279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a crossing</a:t>
            </a:r>
          </a:p>
        </p:txBody>
      </p:sp>
      <p:grpSp>
        <p:nvGrpSpPr>
          <p:cNvPr id="797" name="Group 797"/>
          <p:cNvGrpSpPr/>
          <p:nvPr/>
        </p:nvGrpSpPr>
        <p:grpSpPr>
          <a:xfrm>
            <a:off x="6673991" y="4375573"/>
            <a:ext cx="5566234" cy="4812130"/>
            <a:chOff x="0" y="0"/>
            <a:chExt cx="5566233" cy="4812129"/>
          </a:xfrm>
        </p:grpSpPr>
        <p:sp>
          <p:nvSpPr>
            <p:cNvPr id="734" name="Shape 734"/>
            <p:cNvSpPr/>
            <p:nvPr/>
          </p:nvSpPr>
          <p:spPr>
            <a:xfrm flipV="1">
              <a:off x="5390934" y="1750757"/>
              <a:ext cx="131590" cy="2949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 flipH="1" flipV="1">
              <a:off x="5176570" y="1738024"/>
              <a:ext cx="205876" cy="28224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 flipV="1">
              <a:off x="349108" y="1723169"/>
              <a:ext cx="23348" cy="2949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 flipV="1">
              <a:off x="2364371" y="169770"/>
              <a:ext cx="377790" cy="20372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 flipH="1" flipV="1">
              <a:off x="2264616" y="0"/>
              <a:ext cx="57307" cy="3650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 flipH="1">
              <a:off x="2336779" y="44564"/>
              <a:ext cx="210119" cy="3395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 flipV="1">
              <a:off x="2417430" y="4494671"/>
              <a:ext cx="335343" cy="13369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466246" y="4672930"/>
              <a:ext cx="307751" cy="5093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 flipH="1" flipV="1">
              <a:off x="108243" y="1812299"/>
              <a:ext cx="246201" cy="24404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 flipV="1">
              <a:off x="0" y="2056344"/>
              <a:ext cx="299261" cy="212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5421" y="2103030"/>
              <a:ext cx="774683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250102" y="2016023"/>
              <a:ext cx="171917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303505" y="2016023"/>
              <a:ext cx="171917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422017" y="2103030"/>
              <a:ext cx="861702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455634" y="2103030"/>
              <a:ext cx="90839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3364028" y="2016023"/>
              <a:ext cx="171917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2283719" y="2016023"/>
              <a:ext cx="171917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 flipH="1">
              <a:off x="3535943" y="2103030"/>
              <a:ext cx="812801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348828" y="2016023"/>
              <a:ext cx="171916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250102" y="2877608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2455634" y="2966737"/>
              <a:ext cx="908395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3364028" y="2877608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2283719" y="2877608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250102" y="1152316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422017" y="1239324"/>
              <a:ext cx="861702" cy="225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3364028" y="1152316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2283719" y="1152316"/>
              <a:ext cx="171917" cy="1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2283719" y="3749804"/>
              <a:ext cx="171917" cy="17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2283719" y="282243"/>
              <a:ext cx="171917" cy="17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368615" y="454136"/>
              <a:ext cx="2258" cy="6981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 flipV="1">
              <a:off x="2368615" y="1326331"/>
              <a:ext cx="2258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368615" y="2187916"/>
              <a:ext cx="2258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 flipV="1">
              <a:off x="2368615" y="3051622"/>
              <a:ext cx="2258" cy="69818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 flipV="1">
              <a:off x="1398672" y="369250"/>
              <a:ext cx="889001" cy="8085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 flipH="1">
              <a:off x="452074" y="1300865"/>
              <a:ext cx="823498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52074" y="2164572"/>
              <a:ext cx="823498" cy="73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398672" y="3026158"/>
              <a:ext cx="889001" cy="81065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455634" y="369250"/>
              <a:ext cx="931741" cy="8085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 flipH="1" flipV="1">
              <a:off x="3512597" y="1300865"/>
              <a:ext cx="859579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 flipV="1">
              <a:off x="3512597" y="2164572"/>
              <a:ext cx="859579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 flipV="1">
              <a:off x="2455634" y="3026158"/>
              <a:ext cx="931741" cy="81065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 flipH="1" flipV="1">
              <a:off x="2430164" y="1300865"/>
              <a:ext cx="952501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 flipV="1">
              <a:off x="2430164" y="2164572"/>
              <a:ext cx="952501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flipV="1">
              <a:off x="1398671" y="1300865"/>
              <a:ext cx="910517" cy="73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398671" y="2164572"/>
              <a:ext cx="910517" cy="73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337121" y="2187916"/>
              <a:ext cx="2259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 flipV="1">
              <a:off x="3448924" y="1326331"/>
              <a:ext cx="2259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 flipV="1">
              <a:off x="2368615" y="1326331"/>
              <a:ext cx="2258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368615" y="2187916"/>
              <a:ext cx="2258" cy="68969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85" name="Group 785"/>
            <p:cNvGrpSpPr/>
            <p:nvPr/>
          </p:nvGrpSpPr>
          <p:grpSpPr>
            <a:xfrm>
              <a:off x="248322" y="1960582"/>
              <a:ext cx="317501" cy="324091"/>
              <a:chOff x="0" y="0"/>
              <a:chExt cx="317500" cy="324089"/>
            </a:xfrm>
          </p:grpSpPr>
          <p:sp>
            <p:nvSpPr>
              <p:cNvPr id="783" name="Shape 783"/>
              <p:cNvSpPr/>
              <p:nvPr/>
            </p:nvSpPr>
            <p:spPr>
              <a:xfrm>
                <a:off x="0" y="6632"/>
                <a:ext cx="317501" cy="31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BCBCB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lvl="0" algn="l" defTabSz="457200">
                  <a:buFont typeface="Helvetica"/>
                  <a:tabLst>
                    <a:tab pos="1066800" algn="l"/>
                  </a:tabLst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11774" y="0"/>
                <a:ext cx="250244" cy="292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Font typeface="Helvetica"/>
                  <a:tabLst>
                    <a:tab pos="1066800" algn="l"/>
                  </a:tabLst>
                  <a:defRPr sz="1400"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a</a:t>
                </a:r>
              </a:p>
            </p:txBody>
          </p:sp>
        </p:grpSp>
        <p:grpSp>
          <p:nvGrpSpPr>
            <p:cNvPr id="788" name="Group 788"/>
            <p:cNvGrpSpPr/>
            <p:nvPr/>
          </p:nvGrpSpPr>
          <p:grpSpPr>
            <a:xfrm>
              <a:off x="5238543" y="1956337"/>
              <a:ext cx="327691" cy="324091"/>
              <a:chOff x="0" y="0"/>
              <a:chExt cx="327690" cy="324089"/>
            </a:xfrm>
          </p:grpSpPr>
          <p:sp>
            <p:nvSpPr>
              <p:cNvPr id="786" name="Shape 786"/>
              <p:cNvSpPr/>
              <p:nvPr/>
            </p:nvSpPr>
            <p:spPr>
              <a:xfrm>
                <a:off x="10190" y="6632"/>
                <a:ext cx="317501" cy="31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BCBCB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lvl="0" algn="l" defTabSz="457200">
                  <a:buFont typeface="Helvetica"/>
                  <a:tabLst>
                    <a:tab pos="1066800" algn="l"/>
                  </a:tabLst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0" y="0"/>
                <a:ext cx="294173" cy="292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Font typeface="Helvetica"/>
                  <a:tabLst>
                    <a:tab pos="1066800" algn="l"/>
                  </a:tabLst>
                  <a:defRPr sz="1400"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a'</a:t>
                </a:r>
              </a:p>
            </p:txBody>
          </p:sp>
        </p:grpSp>
        <p:grpSp>
          <p:nvGrpSpPr>
            <p:cNvPr id="791" name="Group 791"/>
            <p:cNvGrpSpPr/>
            <p:nvPr/>
          </p:nvGrpSpPr>
          <p:grpSpPr>
            <a:xfrm>
              <a:off x="2228708" y="231045"/>
              <a:ext cx="317501" cy="324091"/>
              <a:chOff x="0" y="0"/>
              <a:chExt cx="317500" cy="324089"/>
            </a:xfrm>
          </p:grpSpPr>
          <p:sp>
            <p:nvSpPr>
              <p:cNvPr id="789" name="Shape 789"/>
              <p:cNvSpPr/>
              <p:nvPr/>
            </p:nvSpPr>
            <p:spPr>
              <a:xfrm>
                <a:off x="0" y="6632"/>
                <a:ext cx="317501" cy="31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BCBCB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lvl="0" algn="l" defTabSz="457200">
                  <a:buFont typeface="Helvetica"/>
                  <a:tabLst>
                    <a:tab pos="1066800" algn="l"/>
                  </a:tabLst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7082" y="0"/>
                <a:ext cx="263527" cy="292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Font typeface="Helvetica"/>
                  <a:tabLst>
                    <a:tab pos="1066800" algn="l"/>
                  </a:tabLst>
                  <a:defRPr sz="1400"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b</a:t>
                </a:r>
              </a:p>
            </p:txBody>
          </p:sp>
        </p:grpSp>
        <p:sp>
          <p:nvSpPr>
            <p:cNvPr id="792" name="Shape 792"/>
            <p:cNvSpPr/>
            <p:nvPr/>
          </p:nvSpPr>
          <p:spPr>
            <a:xfrm flipH="1">
              <a:off x="4520744" y="2098786"/>
              <a:ext cx="727990" cy="424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95" name="Group 795"/>
            <p:cNvGrpSpPr/>
            <p:nvPr/>
          </p:nvGrpSpPr>
          <p:grpSpPr>
            <a:xfrm>
              <a:off x="2209582" y="4488039"/>
              <a:ext cx="334332" cy="324091"/>
              <a:chOff x="0" y="0"/>
              <a:chExt cx="334331" cy="324089"/>
            </a:xfrm>
          </p:grpSpPr>
          <p:sp>
            <p:nvSpPr>
              <p:cNvPr id="793" name="Shape 793"/>
              <p:cNvSpPr/>
              <p:nvPr/>
            </p:nvSpPr>
            <p:spPr>
              <a:xfrm>
                <a:off x="16831" y="6632"/>
                <a:ext cx="317501" cy="31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BCBCB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lvl="0" algn="l" defTabSz="457200">
                  <a:buFont typeface="Helvetica"/>
                  <a:tabLst>
                    <a:tab pos="1066800" algn="l"/>
                  </a:tabLst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0" y="0"/>
                <a:ext cx="307456" cy="292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Font typeface="Helvetica"/>
                  <a:tabLst>
                    <a:tab pos="1066800" algn="l"/>
                  </a:tabLst>
                  <a:defRPr sz="1400"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b'</a:t>
                </a:r>
              </a:p>
            </p:txBody>
          </p:sp>
        </p:grpSp>
        <p:sp>
          <p:nvSpPr>
            <p:cNvPr id="796" name="Shape 796"/>
            <p:cNvSpPr/>
            <p:nvPr/>
          </p:nvSpPr>
          <p:spPr>
            <a:xfrm flipV="1">
              <a:off x="2364371" y="3921696"/>
              <a:ext cx="4246" cy="57297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98" name="Shape 798"/>
          <p:cNvSpPr/>
          <p:nvPr/>
        </p:nvSpPr>
        <p:spPr>
          <a:xfrm flipV="1">
            <a:off x="4303324" y="6129866"/>
            <a:ext cx="130952" cy="29577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99" name="Shape 799"/>
          <p:cNvSpPr/>
          <p:nvPr/>
        </p:nvSpPr>
        <p:spPr>
          <a:xfrm flipH="1" flipV="1">
            <a:off x="4088835" y="6118578"/>
            <a:ext cx="205459" cy="282223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0" name="Shape 800"/>
          <p:cNvSpPr/>
          <p:nvPr/>
        </p:nvSpPr>
        <p:spPr>
          <a:xfrm flipV="1">
            <a:off x="1724942" y="6102773"/>
            <a:ext cx="22578" cy="29577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1" name="Shape 801"/>
          <p:cNvSpPr/>
          <p:nvPr/>
        </p:nvSpPr>
        <p:spPr>
          <a:xfrm flipV="1">
            <a:off x="3014133" y="5260622"/>
            <a:ext cx="381001" cy="20320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2" name="Shape 802"/>
          <p:cNvSpPr/>
          <p:nvPr/>
        </p:nvSpPr>
        <p:spPr>
          <a:xfrm flipH="1" flipV="1">
            <a:off x="2914791" y="5091288"/>
            <a:ext cx="56445" cy="36576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3" name="Shape 803"/>
          <p:cNvSpPr/>
          <p:nvPr/>
        </p:nvSpPr>
        <p:spPr>
          <a:xfrm flipH="1">
            <a:off x="2987040" y="5136444"/>
            <a:ext cx="209974" cy="338668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4" name="Shape 804"/>
          <p:cNvSpPr/>
          <p:nvPr/>
        </p:nvSpPr>
        <p:spPr>
          <a:xfrm flipV="1">
            <a:off x="3068320" y="7385191"/>
            <a:ext cx="334152" cy="133209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3115733" y="7563555"/>
            <a:ext cx="309317" cy="49672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6" name="Shape 806"/>
          <p:cNvSpPr/>
          <p:nvPr/>
        </p:nvSpPr>
        <p:spPr>
          <a:xfrm flipH="1" flipV="1">
            <a:off x="1485900" y="6193084"/>
            <a:ext cx="246098" cy="24384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7" name="Shape 807"/>
          <p:cNvSpPr/>
          <p:nvPr/>
        </p:nvSpPr>
        <p:spPr>
          <a:xfrm flipV="1">
            <a:off x="1371600" y="6436924"/>
            <a:ext cx="300285" cy="2032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1675271" y="6396284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932853" y="53735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12" name="Group 812"/>
          <p:cNvGrpSpPr/>
          <p:nvPr/>
        </p:nvGrpSpPr>
        <p:grpSpPr>
          <a:xfrm>
            <a:off x="1621084" y="6343650"/>
            <a:ext cx="304801" cy="310283"/>
            <a:chOff x="0" y="0"/>
            <a:chExt cx="304800" cy="310282"/>
          </a:xfrm>
        </p:grpSpPr>
        <p:sp>
          <p:nvSpPr>
            <p:cNvPr id="810" name="Shape 810"/>
            <p:cNvSpPr/>
            <p:nvPr/>
          </p:nvSpPr>
          <p:spPr>
            <a:xfrm>
              <a:off x="0" y="2963"/>
              <a:ext cx="304801" cy="30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1473" y="0"/>
              <a:ext cx="250244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</a:t>
              </a:r>
            </a:p>
          </p:txBody>
        </p:sp>
      </p:grpSp>
      <p:grpSp>
        <p:nvGrpSpPr>
          <p:cNvPr id="815" name="Group 815"/>
          <p:cNvGrpSpPr/>
          <p:nvPr/>
        </p:nvGrpSpPr>
        <p:grpSpPr>
          <a:xfrm>
            <a:off x="4150593" y="6336312"/>
            <a:ext cx="327992" cy="325910"/>
            <a:chOff x="0" y="0"/>
            <a:chExt cx="327990" cy="325909"/>
          </a:xfrm>
        </p:grpSpPr>
        <p:sp>
          <p:nvSpPr>
            <p:cNvPr id="813" name="Shape 813"/>
            <p:cNvSpPr/>
            <p:nvPr/>
          </p:nvSpPr>
          <p:spPr>
            <a:xfrm>
              <a:off x="10490" y="5785"/>
              <a:ext cx="317501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0" y="0"/>
              <a:ext cx="294173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a'</a:t>
              </a:r>
            </a:p>
          </p:txBody>
        </p:sp>
      </p:grpSp>
      <p:grpSp>
        <p:nvGrpSpPr>
          <p:cNvPr id="818" name="Group 818"/>
          <p:cNvGrpSpPr/>
          <p:nvPr/>
        </p:nvGrpSpPr>
        <p:grpSpPr>
          <a:xfrm>
            <a:off x="2880924" y="5322570"/>
            <a:ext cx="317501" cy="331555"/>
            <a:chOff x="0" y="0"/>
            <a:chExt cx="317500" cy="331553"/>
          </a:xfrm>
        </p:grpSpPr>
        <p:sp>
          <p:nvSpPr>
            <p:cNvPr id="816" name="Shape 816"/>
            <p:cNvSpPr/>
            <p:nvPr/>
          </p:nvSpPr>
          <p:spPr>
            <a:xfrm>
              <a:off x="0" y="11429"/>
              <a:ext cx="317500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832" y="0"/>
              <a:ext cx="263527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b</a:t>
              </a:r>
            </a:p>
          </p:txBody>
        </p:sp>
      </p:grpSp>
      <p:sp>
        <p:nvSpPr>
          <p:cNvPr id="825" name="Shape 825"/>
          <p:cNvSpPr/>
          <p:nvPr/>
        </p:nvSpPr>
        <p:spPr>
          <a:xfrm>
            <a:off x="1930642" y="6498820"/>
            <a:ext cx="2219952" cy="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cap="sq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822" name="Group 822"/>
          <p:cNvGrpSpPr/>
          <p:nvPr/>
        </p:nvGrpSpPr>
        <p:grpSpPr>
          <a:xfrm>
            <a:off x="2859276" y="7378276"/>
            <a:ext cx="334633" cy="324416"/>
            <a:chOff x="0" y="0"/>
            <a:chExt cx="334632" cy="324414"/>
          </a:xfrm>
        </p:grpSpPr>
        <p:sp>
          <p:nvSpPr>
            <p:cNvPr id="820" name="Shape 820"/>
            <p:cNvSpPr/>
            <p:nvPr/>
          </p:nvSpPr>
          <p:spPr>
            <a:xfrm>
              <a:off x="17132" y="6914"/>
              <a:ext cx="317501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0" y="0"/>
              <a:ext cx="307456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b'</a:t>
              </a:r>
            </a:p>
          </p:txBody>
        </p:sp>
      </p:grpSp>
      <p:sp>
        <p:nvSpPr>
          <p:cNvPr id="826" name="Shape 826"/>
          <p:cNvSpPr/>
          <p:nvPr/>
        </p:nvSpPr>
        <p:spPr>
          <a:xfrm>
            <a:off x="3027626" y="5659116"/>
            <a:ext cx="10960" cy="171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cap="sq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7069328" y="8315395"/>
            <a:ext cx="98693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gadget 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" grpId="1" build="p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3-colorability is NP-complete</a:t>
            </a:r>
          </a:p>
        </p:txBody>
      </p:sp>
      <p:sp>
        <p:nvSpPr>
          <p:cNvPr id="831" name="Shape 8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Construction.  </a:t>
            </a:r>
            <a:r>
              <a:rPr sz="2400">
                <a:uFill>
                  <a:solidFill/>
                </a:uFill>
              </a:rPr>
              <a:t>Given instance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G</a:t>
            </a:r>
            <a:r>
              <a:rPr sz="2400">
                <a:uFill>
                  <a:solidFill/>
                </a:uFill>
              </a:rPr>
              <a:t> of </a:t>
            </a:r>
            <a:r>
              <a:rPr sz="2400" cap="small">
                <a:uFill>
                  <a:solidFill/>
                </a:uFill>
              </a:rPr>
              <a:t>3-Color</a:t>
            </a:r>
            <a:r>
              <a:rPr sz="2400">
                <a:uFill>
                  <a:solidFill/>
                </a:uFill>
              </a:rPr>
              <a:t>, draw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in plane, letting edges cross. Form planar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 b="1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uFill>
                  <a:solidFill/>
                </a:uFill>
              </a:rPr>
              <a:t> by </a:t>
            </a:r>
            <a:r>
              <a:rPr sz="2400"/>
              <a:t>replacing each edge crossing with planar gadget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Lemma.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is 3-colorable iff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 b="1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uFill>
                  <a:solidFill/>
                </a:uFill>
              </a:rPr>
              <a:t> is 3-colorable.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In any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≠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then can extend to a 3-coloring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</p:txBody>
      </p:sp>
      <p:sp>
        <p:nvSpPr>
          <p:cNvPr id="832" name="Shape 8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22</a:t>
            </a:fld>
            <a:endParaRPr sz="1200"/>
          </a:p>
        </p:txBody>
      </p:sp>
      <p:sp>
        <p:nvSpPr>
          <p:cNvPr id="833" name="Shape 833"/>
          <p:cNvSpPr/>
          <p:nvPr/>
        </p:nvSpPr>
        <p:spPr>
          <a:xfrm>
            <a:off x="1887947" y="8292817"/>
            <a:ext cx="19530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multiple crossings</a:t>
            </a:r>
          </a:p>
        </p:txBody>
      </p:sp>
      <p:sp>
        <p:nvSpPr>
          <p:cNvPr id="834" name="Shape 834"/>
          <p:cNvSpPr/>
          <p:nvPr/>
        </p:nvSpPr>
        <p:spPr>
          <a:xfrm flipV="1">
            <a:off x="11681742" y="6125351"/>
            <a:ext cx="130952" cy="29577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35" name="Shape 835"/>
          <p:cNvSpPr/>
          <p:nvPr/>
        </p:nvSpPr>
        <p:spPr>
          <a:xfrm flipH="1" flipV="1">
            <a:off x="11467253" y="6114062"/>
            <a:ext cx="205459" cy="282223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838" name="Group 838"/>
          <p:cNvGrpSpPr/>
          <p:nvPr/>
        </p:nvGrpSpPr>
        <p:grpSpPr>
          <a:xfrm>
            <a:off x="11529011" y="6331796"/>
            <a:ext cx="327992" cy="325911"/>
            <a:chOff x="0" y="0"/>
            <a:chExt cx="327990" cy="325909"/>
          </a:xfrm>
        </p:grpSpPr>
        <p:sp>
          <p:nvSpPr>
            <p:cNvPr id="836" name="Shape 836"/>
            <p:cNvSpPr/>
            <p:nvPr/>
          </p:nvSpPr>
          <p:spPr>
            <a:xfrm>
              <a:off x="10490" y="5785"/>
              <a:ext cx="317501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0" y="0"/>
              <a:ext cx="294173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a'</a:t>
              </a:r>
            </a:p>
          </p:txBody>
        </p:sp>
      </p:grpSp>
      <p:sp>
        <p:nvSpPr>
          <p:cNvPr id="896" name="Shape 896"/>
          <p:cNvSpPr/>
          <p:nvPr/>
        </p:nvSpPr>
        <p:spPr>
          <a:xfrm>
            <a:off x="10772068" y="6477066"/>
            <a:ext cx="756944" cy="14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cap="sq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40" name="Shape 840"/>
          <p:cNvSpPr/>
          <p:nvPr/>
        </p:nvSpPr>
        <p:spPr>
          <a:xfrm flipV="1">
            <a:off x="4303324" y="6129866"/>
            <a:ext cx="130952" cy="29577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1" name="Shape 841"/>
          <p:cNvSpPr/>
          <p:nvPr/>
        </p:nvSpPr>
        <p:spPr>
          <a:xfrm flipH="1" flipV="1">
            <a:off x="4088835" y="6118578"/>
            <a:ext cx="205459" cy="282223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2" name="Shape 842"/>
          <p:cNvSpPr/>
          <p:nvPr/>
        </p:nvSpPr>
        <p:spPr>
          <a:xfrm flipV="1">
            <a:off x="1724942" y="6102773"/>
            <a:ext cx="22578" cy="295770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3" name="Shape 843"/>
          <p:cNvSpPr/>
          <p:nvPr/>
        </p:nvSpPr>
        <p:spPr>
          <a:xfrm flipH="1" flipV="1">
            <a:off x="1485900" y="6193084"/>
            <a:ext cx="246098" cy="24384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4" name="Shape 844"/>
          <p:cNvSpPr/>
          <p:nvPr/>
        </p:nvSpPr>
        <p:spPr>
          <a:xfrm flipV="1">
            <a:off x="1371600" y="6436924"/>
            <a:ext cx="300285" cy="2032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1675271" y="6396284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48" name="Group 848"/>
          <p:cNvGrpSpPr/>
          <p:nvPr/>
        </p:nvGrpSpPr>
        <p:grpSpPr>
          <a:xfrm>
            <a:off x="1621084" y="6343650"/>
            <a:ext cx="317501" cy="323088"/>
            <a:chOff x="0" y="0"/>
            <a:chExt cx="317500" cy="323087"/>
          </a:xfrm>
        </p:grpSpPr>
        <p:sp>
          <p:nvSpPr>
            <p:cNvPr id="846" name="Shape 846"/>
            <p:cNvSpPr/>
            <p:nvPr/>
          </p:nvSpPr>
          <p:spPr>
            <a:xfrm>
              <a:off x="0" y="2963"/>
              <a:ext cx="317500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11473" y="0"/>
              <a:ext cx="250244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</a:t>
              </a:r>
            </a:p>
          </p:txBody>
        </p:sp>
      </p:grpSp>
      <p:grpSp>
        <p:nvGrpSpPr>
          <p:cNvPr id="851" name="Group 851"/>
          <p:cNvGrpSpPr/>
          <p:nvPr/>
        </p:nvGrpSpPr>
        <p:grpSpPr>
          <a:xfrm>
            <a:off x="4150593" y="6336312"/>
            <a:ext cx="327992" cy="325910"/>
            <a:chOff x="0" y="0"/>
            <a:chExt cx="327990" cy="325909"/>
          </a:xfrm>
        </p:grpSpPr>
        <p:sp>
          <p:nvSpPr>
            <p:cNvPr id="849" name="Shape 849"/>
            <p:cNvSpPr/>
            <p:nvPr/>
          </p:nvSpPr>
          <p:spPr>
            <a:xfrm>
              <a:off x="10490" y="5785"/>
              <a:ext cx="317501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0" y="0"/>
              <a:ext cx="294173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a'</a:t>
              </a:r>
            </a:p>
          </p:txBody>
        </p:sp>
      </p:grpSp>
      <p:sp>
        <p:nvSpPr>
          <p:cNvPr id="897" name="Shape 897"/>
          <p:cNvSpPr/>
          <p:nvPr/>
        </p:nvSpPr>
        <p:spPr>
          <a:xfrm>
            <a:off x="1943339" y="6499650"/>
            <a:ext cx="2207255" cy="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cap="sq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53" name="Shape 853"/>
          <p:cNvSpPr/>
          <p:nvPr/>
        </p:nvSpPr>
        <p:spPr>
          <a:xfrm flipV="1">
            <a:off x="3463431" y="5603804"/>
            <a:ext cx="4516" cy="1781388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7017173" y="63895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7624516" y="5784426"/>
            <a:ext cx="173849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7624516" y="6976533"/>
            <a:ext cx="173849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8209280" y="63895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58" name="Connector 858"/>
          <p:cNvCxnSpPr>
            <a:stCxn id="857" idx="0"/>
            <a:endCxn id="855" idx="0"/>
          </p:cNvCxnSpPr>
          <p:nvPr/>
        </p:nvCxnSpPr>
        <p:spPr>
          <a:xfrm flipH="1" flipV="1">
            <a:off x="7711440" y="5870222"/>
            <a:ext cx="584765" cy="605085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59" name="Shape 859"/>
          <p:cNvSpPr/>
          <p:nvPr/>
        </p:nvSpPr>
        <p:spPr>
          <a:xfrm flipV="1">
            <a:off x="7166186" y="5931182"/>
            <a:ext cx="483166" cy="483165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 flipH="1" flipV="1">
            <a:off x="7166186" y="6536266"/>
            <a:ext cx="483166" cy="46510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61" name="Connector 861"/>
          <p:cNvCxnSpPr>
            <a:stCxn id="856" idx="0"/>
            <a:endCxn id="857" idx="0"/>
          </p:cNvCxnSpPr>
          <p:nvPr/>
        </p:nvCxnSpPr>
        <p:spPr>
          <a:xfrm flipV="1">
            <a:off x="7711440" y="6475306"/>
            <a:ext cx="584765" cy="587024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62" name="Shape 862"/>
          <p:cNvSpPr/>
          <p:nvPr/>
        </p:nvSpPr>
        <p:spPr>
          <a:xfrm>
            <a:off x="7605728" y="6341533"/>
            <a:ext cx="19635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W</a:t>
            </a:r>
          </a:p>
        </p:txBody>
      </p:sp>
      <p:sp>
        <p:nvSpPr>
          <p:cNvPr id="863" name="Shape 863"/>
          <p:cNvSpPr/>
          <p:nvPr/>
        </p:nvSpPr>
        <p:spPr>
          <a:xfrm>
            <a:off x="8816622" y="5784426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8816622" y="6976533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9401386" y="63895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66" name="Connector 866"/>
          <p:cNvCxnSpPr>
            <a:stCxn id="865" idx="0"/>
            <a:endCxn id="863" idx="0"/>
          </p:cNvCxnSpPr>
          <p:nvPr/>
        </p:nvCxnSpPr>
        <p:spPr>
          <a:xfrm flipH="1" flipV="1">
            <a:off x="8903546" y="5870222"/>
            <a:ext cx="584766" cy="605085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67" name="Shape 867"/>
          <p:cNvSpPr/>
          <p:nvPr/>
        </p:nvSpPr>
        <p:spPr>
          <a:xfrm flipV="1">
            <a:off x="8358293" y="5931182"/>
            <a:ext cx="483166" cy="483165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8" name="Shape 868"/>
          <p:cNvSpPr/>
          <p:nvPr/>
        </p:nvSpPr>
        <p:spPr>
          <a:xfrm flipH="1" flipV="1">
            <a:off x="8358293" y="6536266"/>
            <a:ext cx="483166" cy="46510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69" name="Connector 869"/>
          <p:cNvCxnSpPr>
            <a:stCxn id="864" idx="0"/>
            <a:endCxn id="865" idx="0"/>
          </p:cNvCxnSpPr>
          <p:nvPr/>
        </p:nvCxnSpPr>
        <p:spPr>
          <a:xfrm flipV="1">
            <a:off x="8903546" y="6475306"/>
            <a:ext cx="584766" cy="587024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70" name="Shape 870"/>
          <p:cNvSpPr/>
          <p:nvPr/>
        </p:nvSpPr>
        <p:spPr>
          <a:xfrm>
            <a:off x="8797835" y="6341533"/>
            <a:ext cx="19635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W</a:t>
            </a:r>
          </a:p>
        </p:txBody>
      </p:sp>
      <p:sp>
        <p:nvSpPr>
          <p:cNvPr id="871" name="Shape 871"/>
          <p:cNvSpPr/>
          <p:nvPr/>
        </p:nvSpPr>
        <p:spPr>
          <a:xfrm>
            <a:off x="10008729" y="5784426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2" name="Shape 872"/>
          <p:cNvSpPr/>
          <p:nvPr/>
        </p:nvSpPr>
        <p:spPr>
          <a:xfrm>
            <a:off x="10008729" y="6976533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10593493" y="63895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74" name="Connector 874"/>
          <p:cNvCxnSpPr>
            <a:stCxn id="873" idx="0"/>
            <a:endCxn id="871" idx="0"/>
          </p:cNvCxnSpPr>
          <p:nvPr/>
        </p:nvCxnSpPr>
        <p:spPr>
          <a:xfrm flipH="1" flipV="1">
            <a:off x="10095653" y="5870222"/>
            <a:ext cx="584766" cy="605085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75" name="Shape 875"/>
          <p:cNvSpPr/>
          <p:nvPr/>
        </p:nvSpPr>
        <p:spPr>
          <a:xfrm flipV="1">
            <a:off x="9550400" y="5931182"/>
            <a:ext cx="483165" cy="483165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6" name="Shape 876"/>
          <p:cNvSpPr/>
          <p:nvPr/>
        </p:nvSpPr>
        <p:spPr>
          <a:xfrm flipH="1" flipV="1">
            <a:off x="9550400" y="6536266"/>
            <a:ext cx="483165" cy="46510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77" name="Connector 877"/>
          <p:cNvCxnSpPr>
            <a:stCxn id="872" idx="0"/>
            <a:endCxn id="873" idx="0"/>
          </p:cNvCxnSpPr>
          <p:nvPr/>
        </p:nvCxnSpPr>
        <p:spPr>
          <a:xfrm flipV="1">
            <a:off x="10095653" y="6475306"/>
            <a:ext cx="584766" cy="587024"/>
          </a:xfrm>
          <a:prstGeom prst="straightConnector1">
            <a:avLst/>
          </a:prstGeom>
          <a:ln cap="sq">
            <a:solidFill/>
            <a:miter lim="400000"/>
          </a:ln>
        </p:spPr>
      </p:cxnSp>
      <p:sp>
        <p:nvSpPr>
          <p:cNvPr id="878" name="Shape 878"/>
          <p:cNvSpPr/>
          <p:nvPr/>
        </p:nvSpPr>
        <p:spPr>
          <a:xfrm>
            <a:off x="9989940" y="6341533"/>
            <a:ext cx="19635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W</a:t>
            </a:r>
          </a:p>
        </p:txBody>
      </p:sp>
      <p:sp>
        <p:nvSpPr>
          <p:cNvPr id="879" name="Shape 879"/>
          <p:cNvSpPr/>
          <p:nvPr/>
        </p:nvSpPr>
        <p:spPr>
          <a:xfrm flipV="1">
            <a:off x="3050257" y="5612835"/>
            <a:ext cx="4517" cy="1781388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0" name="Shape 880"/>
          <p:cNvSpPr/>
          <p:nvPr/>
        </p:nvSpPr>
        <p:spPr>
          <a:xfrm flipV="1">
            <a:off x="7710311" y="5357706"/>
            <a:ext cx="2259" cy="419101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1" name="Shape 881"/>
          <p:cNvSpPr/>
          <p:nvPr/>
        </p:nvSpPr>
        <p:spPr>
          <a:xfrm flipH="1" flipV="1">
            <a:off x="7710311" y="7136835"/>
            <a:ext cx="2259" cy="392855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2" name="Shape 882"/>
          <p:cNvSpPr/>
          <p:nvPr/>
        </p:nvSpPr>
        <p:spPr>
          <a:xfrm flipV="1">
            <a:off x="8902700" y="5362222"/>
            <a:ext cx="2258" cy="419101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3" name="Shape 883"/>
          <p:cNvSpPr/>
          <p:nvPr/>
        </p:nvSpPr>
        <p:spPr>
          <a:xfrm flipH="1" flipV="1">
            <a:off x="8902700" y="7141350"/>
            <a:ext cx="2258" cy="392855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4" name="Shape 884"/>
          <p:cNvSpPr/>
          <p:nvPr/>
        </p:nvSpPr>
        <p:spPr>
          <a:xfrm flipV="1">
            <a:off x="10094524" y="5350933"/>
            <a:ext cx="2259" cy="419101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5" name="Shape 885"/>
          <p:cNvSpPr/>
          <p:nvPr/>
        </p:nvSpPr>
        <p:spPr>
          <a:xfrm flipH="1" flipV="1">
            <a:off x="10094524" y="7130062"/>
            <a:ext cx="2259" cy="392854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6" name="Shape 886"/>
          <p:cNvSpPr/>
          <p:nvPr/>
        </p:nvSpPr>
        <p:spPr>
          <a:xfrm flipV="1">
            <a:off x="2616764" y="5612835"/>
            <a:ext cx="4517" cy="1781388"/>
          </a:xfrm>
          <a:prstGeom prst="line">
            <a:avLst/>
          </a:prstGeom>
          <a:ln>
            <a:solidFill/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7" name="Shape 887"/>
          <p:cNvSpPr/>
          <p:nvPr/>
        </p:nvSpPr>
        <p:spPr>
          <a:xfrm flipV="1">
            <a:off x="6109546" y="6070600"/>
            <a:ext cx="22579" cy="295769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88" name="Shape 888"/>
          <p:cNvSpPr/>
          <p:nvPr/>
        </p:nvSpPr>
        <p:spPr>
          <a:xfrm flipH="1" flipV="1">
            <a:off x="5865706" y="6160911"/>
            <a:ext cx="246099" cy="24384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89" name="Shape 889"/>
          <p:cNvSpPr/>
          <p:nvPr/>
        </p:nvSpPr>
        <p:spPr>
          <a:xfrm flipV="1">
            <a:off x="5757333" y="6400800"/>
            <a:ext cx="300285" cy="2032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059875" y="6364111"/>
            <a:ext cx="173850" cy="17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93" name="Group 893"/>
          <p:cNvGrpSpPr/>
          <p:nvPr/>
        </p:nvGrpSpPr>
        <p:grpSpPr>
          <a:xfrm>
            <a:off x="6005688" y="6308654"/>
            <a:ext cx="317501" cy="323371"/>
            <a:chOff x="0" y="0"/>
            <a:chExt cx="317500" cy="323369"/>
          </a:xfrm>
        </p:grpSpPr>
        <p:sp>
          <p:nvSpPr>
            <p:cNvPr id="891" name="Shape 891"/>
            <p:cNvSpPr/>
            <p:nvPr/>
          </p:nvSpPr>
          <p:spPr>
            <a:xfrm>
              <a:off x="0" y="3245"/>
              <a:ext cx="317500" cy="32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11474" y="0"/>
              <a:ext cx="250244" cy="29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Font typeface="Helvetica"/>
                <a:tabLst>
                  <a:tab pos="1066800" algn="l"/>
                </a:tabLst>
                <a:defRPr sz="14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 lvl="0">
                <a:defRPr sz="1800" b="0"/>
              </a:pPr>
              <a:r>
                <a:rPr sz="1400" b="1"/>
                <a:t>a</a:t>
              </a:r>
            </a:p>
          </p:txBody>
        </p:sp>
      </p:grpSp>
      <p:sp>
        <p:nvSpPr>
          <p:cNvPr id="898" name="Shape 898"/>
          <p:cNvSpPr/>
          <p:nvPr/>
        </p:nvSpPr>
        <p:spPr>
          <a:xfrm>
            <a:off x="6327950" y="6471203"/>
            <a:ext cx="684462" cy="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4400"/>
                  <a:pt x="7200" y="7200"/>
                  <a:pt x="0" y="0"/>
                </a:cubicBezTo>
              </a:path>
            </a:pathLst>
          </a:custGeom>
          <a:ln cap="sq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95" name="Shape 895"/>
          <p:cNvSpPr/>
          <p:nvPr/>
        </p:nvSpPr>
        <p:spPr>
          <a:xfrm>
            <a:off x="7071617" y="8293100"/>
            <a:ext cx="3329187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concatenate copies of gadget W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Planar map k-colorability</a:t>
            </a:r>
          </a:p>
        </p:txBody>
      </p:sp>
      <p:sp>
        <p:nvSpPr>
          <p:cNvPr id="901" name="Shape 9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[Appel-Haken 1976]  </a:t>
            </a:r>
            <a:r>
              <a:rPr sz="2400">
                <a:uFill>
                  <a:solidFill/>
                </a:uFill>
              </a:rPr>
              <a:t>Every planar map is 4-colorable.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Resolved century-old open problem.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Used 50 days of computer time to deal with many special cases.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First major theorem to be proved using computer.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Remarks.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Appel-Haken yields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1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4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algorithm to 4-color of a planar map.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Best known: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1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to 4-color;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to 5-color.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Determining whether 3 colors suffice is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-complete.</a:t>
            </a:r>
          </a:p>
        </p:txBody>
      </p:sp>
      <p:sp>
        <p:nvSpPr>
          <p:cNvPr id="902" name="Shape 9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23</a:t>
            </a:fld>
            <a:endParaRPr sz="1200"/>
          </a:p>
        </p:txBody>
      </p:sp>
      <p:grpSp>
        <p:nvGrpSpPr>
          <p:cNvPr id="954" name="Group 954"/>
          <p:cNvGrpSpPr/>
          <p:nvPr/>
        </p:nvGrpSpPr>
        <p:grpSpPr>
          <a:xfrm>
            <a:off x="7859397" y="3878022"/>
            <a:ext cx="4140199" cy="2625510"/>
            <a:chOff x="0" y="0"/>
            <a:chExt cx="4140197" cy="2625508"/>
          </a:xfrm>
        </p:grpSpPr>
        <p:sp>
          <p:nvSpPr>
            <p:cNvPr id="903" name="Shape 903"/>
            <p:cNvSpPr/>
            <p:nvPr/>
          </p:nvSpPr>
          <p:spPr>
            <a:xfrm>
              <a:off x="3834969" y="0"/>
              <a:ext cx="305229" cy="486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06" y="672"/>
                  </a:moveTo>
                  <a:lnTo>
                    <a:pt x="1851" y="4661"/>
                  </a:lnTo>
                  <a:lnTo>
                    <a:pt x="3360" y="6139"/>
                  </a:lnTo>
                  <a:lnTo>
                    <a:pt x="1851" y="7932"/>
                  </a:lnTo>
                  <a:lnTo>
                    <a:pt x="2743" y="8559"/>
                  </a:lnTo>
                  <a:lnTo>
                    <a:pt x="2126" y="9769"/>
                  </a:lnTo>
                  <a:lnTo>
                    <a:pt x="2126" y="11786"/>
                  </a:lnTo>
                  <a:lnTo>
                    <a:pt x="0" y="12503"/>
                  </a:lnTo>
                  <a:lnTo>
                    <a:pt x="823" y="13130"/>
                  </a:lnTo>
                  <a:lnTo>
                    <a:pt x="5349" y="20659"/>
                  </a:lnTo>
                  <a:lnTo>
                    <a:pt x="8914" y="21600"/>
                  </a:lnTo>
                  <a:lnTo>
                    <a:pt x="8709" y="20032"/>
                  </a:lnTo>
                  <a:lnTo>
                    <a:pt x="10491" y="18822"/>
                  </a:lnTo>
                  <a:lnTo>
                    <a:pt x="9874" y="17567"/>
                  </a:lnTo>
                  <a:lnTo>
                    <a:pt x="14263" y="15998"/>
                  </a:lnTo>
                  <a:lnTo>
                    <a:pt x="14469" y="13937"/>
                  </a:lnTo>
                  <a:lnTo>
                    <a:pt x="17074" y="13802"/>
                  </a:lnTo>
                  <a:lnTo>
                    <a:pt x="19131" y="12189"/>
                  </a:lnTo>
                  <a:lnTo>
                    <a:pt x="21600" y="11114"/>
                  </a:lnTo>
                  <a:lnTo>
                    <a:pt x="21600" y="9769"/>
                  </a:lnTo>
                  <a:lnTo>
                    <a:pt x="18171" y="9366"/>
                  </a:lnTo>
                  <a:lnTo>
                    <a:pt x="17554" y="7887"/>
                  </a:lnTo>
                  <a:lnTo>
                    <a:pt x="14194" y="7663"/>
                  </a:lnTo>
                  <a:lnTo>
                    <a:pt x="11383" y="1300"/>
                  </a:lnTo>
                  <a:lnTo>
                    <a:pt x="10149" y="0"/>
                  </a:lnTo>
                  <a:lnTo>
                    <a:pt x="6789" y="538"/>
                  </a:lnTo>
                  <a:lnTo>
                    <a:pt x="6171" y="1165"/>
                  </a:lnTo>
                  <a:lnTo>
                    <a:pt x="5006" y="672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3381489" y="956562"/>
              <a:ext cx="390257" cy="170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372"/>
                  </a:moveTo>
                  <a:lnTo>
                    <a:pt x="16107" y="0"/>
                  </a:lnTo>
                  <a:lnTo>
                    <a:pt x="18720" y="14745"/>
                  </a:lnTo>
                  <a:lnTo>
                    <a:pt x="21547" y="13193"/>
                  </a:lnTo>
                  <a:lnTo>
                    <a:pt x="21600" y="20565"/>
                  </a:lnTo>
                  <a:lnTo>
                    <a:pt x="19360" y="21600"/>
                  </a:lnTo>
                  <a:lnTo>
                    <a:pt x="17387" y="16685"/>
                  </a:lnTo>
                  <a:lnTo>
                    <a:pt x="16107" y="10865"/>
                  </a:lnTo>
                  <a:lnTo>
                    <a:pt x="15840" y="2716"/>
                  </a:lnTo>
                  <a:lnTo>
                    <a:pt x="14880" y="6855"/>
                  </a:lnTo>
                  <a:lnTo>
                    <a:pt x="16000" y="19013"/>
                  </a:lnTo>
                  <a:lnTo>
                    <a:pt x="11307" y="20824"/>
                  </a:lnTo>
                  <a:lnTo>
                    <a:pt x="11147" y="11899"/>
                  </a:lnTo>
                  <a:lnTo>
                    <a:pt x="8267" y="8019"/>
                  </a:lnTo>
                  <a:lnTo>
                    <a:pt x="5760" y="6984"/>
                  </a:lnTo>
                  <a:lnTo>
                    <a:pt x="640" y="13193"/>
                  </a:lnTo>
                  <a:lnTo>
                    <a:pt x="0" y="7372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174416" y="36790"/>
              <a:ext cx="518889" cy="39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61" y="0"/>
                  </a:moveTo>
                  <a:lnTo>
                    <a:pt x="9870" y="1653"/>
                  </a:lnTo>
                  <a:lnTo>
                    <a:pt x="13267" y="2755"/>
                  </a:lnTo>
                  <a:lnTo>
                    <a:pt x="14926" y="3251"/>
                  </a:lnTo>
                  <a:lnTo>
                    <a:pt x="16625" y="3582"/>
                  </a:lnTo>
                  <a:lnTo>
                    <a:pt x="18849" y="4133"/>
                  </a:lnTo>
                  <a:lnTo>
                    <a:pt x="21600" y="4794"/>
                  </a:lnTo>
                  <a:lnTo>
                    <a:pt x="19820" y="21600"/>
                  </a:lnTo>
                  <a:lnTo>
                    <a:pt x="11447" y="19176"/>
                  </a:lnTo>
                  <a:lnTo>
                    <a:pt x="10315" y="20278"/>
                  </a:lnTo>
                  <a:lnTo>
                    <a:pt x="8778" y="18624"/>
                  </a:lnTo>
                  <a:lnTo>
                    <a:pt x="7443" y="20278"/>
                  </a:lnTo>
                  <a:lnTo>
                    <a:pt x="6229" y="18845"/>
                  </a:lnTo>
                  <a:lnTo>
                    <a:pt x="2791" y="18624"/>
                  </a:lnTo>
                  <a:lnTo>
                    <a:pt x="3276" y="15869"/>
                  </a:lnTo>
                  <a:lnTo>
                    <a:pt x="769" y="15649"/>
                  </a:lnTo>
                  <a:lnTo>
                    <a:pt x="526" y="14051"/>
                  </a:lnTo>
                  <a:lnTo>
                    <a:pt x="1011" y="12398"/>
                  </a:lnTo>
                  <a:lnTo>
                    <a:pt x="404" y="10910"/>
                  </a:lnTo>
                  <a:lnTo>
                    <a:pt x="485" y="6722"/>
                  </a:lnTo>
                  <a:lnTo>
                    <a:pt x="0" y="3471"/>
                  </a:lnTo>
                  <a:lnTo>
                    <a:pt x="283" y="2259"/>
                  </a:lnTo>
                  <a:lnTo>
                    <a:pt x="1375" y="2755"/>
                  </a:lnTo>
                  <a:lnTo>
                    <a:pt x="2548" y="4629"/>
                  </a:lnTo>
                  <a:lnTo>
                    <a:pt x="4652" y="5069"/>
                  </a:lnTo>
                  <a:lnTo>
                    <a:pt x="5218" y="6612"/>
                  </a:lnTo>
                  <a:lnTo>
                    <a:pt x="4166" y="6612"/>
                  </a:lnTo>
                  <a:lnTo>
                    <a:pt x="4045" y="7935"/>
                  </a:lnTo>
                  <a:lnTo>
                    <a:pt x="4652" y="8100"/>
                  </a:lnTo>
                  <a:lnTo>
                    <a:pt x="4894" y="9422"/>
                  </a:lnTo>
                  <a:lnTo>
                    <a:pt x="3640" y="10414"/>
                  </a:lnTo>
                  <a:lnTo>
                    <a:pt x="3640" y="11351"/>
                  </a:lnTo>
                  <a:lnTo>
                    <a:pt x="5097" y="11351"/>
                  </a:lnTo>
                  <a:lnTo>
                    <a:pt x="5461" y="9037"/>
                  </a:lnTo>
                  <a:lnTo>
                    <a:pt x="6553" y="7604"/>
                  </a:lnTo>
                  <a:lnTo>
                    <a:pt x="5218" y="3967"/>
                  </a:lnTo>
                  <a:lnTo>
                    <a:pt x="6067" y="2810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50145" y="321034"/>
              <a:ext cx="647521" cy="5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03" y="0"/>
                  </a:moveTo>
                  <a:lnTo>
                    <a:pt x="4086" y="425"/>
                  </a:lnTo>
                  <a:lnTo>
                    <a:pt x="3697" y="2339"/>
                  </a:lnTo>
                  <a:lnTo>
                    <a:pt x="3308" y="3954"/>
                  </a:lnTo>
                  <a:lnTo>
                    <a:pt x="3016" y="5230"/>
                  </a:lnTo>
                  <a:lnTo>
                    <a:pt x="2627" y="6633"/>
                  </a:lnTo>
                  <a:lnTo>
                    <a:pt x="2173" y="8036"/>
                  </a:lnTo>
                  <a:lnTo>
                    <a:pt x="1589" y="9567"/>
                  </a:lnTo>
                  <a:lnTo>
                    <a:pt x="811" y="11353"/>
                  </a:lnTo>
                  <a:lnTo>
                    <a:pt x="0" y="13054"/>
                  </a:lnTo>
                  <a:lnTo>
                    <a:pt x="0" y="16838"/>
                  </a:lnTo>
                  <a:lnTo>
                    <a:pt x="12097" y="20069"/>
                  </a:lnTo>
                  <a:lnTo>
                    <a:pt x="17708" y="21600"/>
                  </a:lnTo>
                  <a:lnTo>
                    <a:pt x="18876" y="14074"/>
                  </a:lnTo>
                  <a:lnTo>
                    <a:pt x="19589" y="13436"/>
                  </a:lnTo>
                  <a:lnTo>
                    <a:pt x="18908" y="11778"/>
                  </a:lnTo>
                  <a:lnTo>
                    <a:pt x="19265" y="10077"/>
                  </a:lnTo>
                  <a:lnTo>
                    <a:pt x="21600" y="7186"/>
                  </a:lnTo>
                  <a:lnTo>
                    <a:pt x="19978" y="4592"/>
                  </a:lnTo>
                  <a:lnTo>
                    <a:pt x="13265" y="2721"/>
                  </a:lnTo>
                  <a:lnTo>
                    <a:pt x="12357" y="3487"/>
                  </a:lnTo>
                  <a:lnTo>
                    <a:pt x="11124" y="2211"/>
                  </a:lnTo>
                  <a:lnTo>
                    <a:pt x="10054" y="3572"/>
                  </a:lnTo>
                  <a:lnTo>
                    <a:pt x="9049" y="2211"/>
                  </a:lnTo>
                  <a:lnTo>
                    <a:pt x="6357" y="2296"/>
                  </a:lnTo>
                  <a:lnTo>
                    <a:pt x="6714" y="170"/>
                  </a:lnTo>
                  <a:lnTo>
                    <a:pt x="470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0" y="720011"/>
              <a:ext cx="674501" cy="1096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lnTo>
                    <a:pt x="11569" y="1274"/>
                  </a:lnTo>
                  <a:lnTo>
                    <a:pt x="9415" y="7645"/>
                  </a:lnTo>
                  <a:lnTo>
                    <a:pt x="20585" y="17320"/>
                  </a:lnTo>
                  <a:lnTo>
                    <a:pt x="21600" y="18554"/>
                  </a:lnTo>
                  <a:lnTo>
                    <a:pt x="20523" y="19151"/>
                  </a:lnTo>
                  <a:lnTo>
                    <a:pt x="19846" y="20226"/>
                  </a:lnTo>
                  <a:lnTo>
                    <a:pt x="19200" y="20844"/>
                  </a:lnTo>
                  <a:lnTo>
                    <a:pt x="19877" y="21421"/>
                  </a:lnTo>
                  <a:lnTo>
                    <a:pt x="18738" y="21600"/>
                  </a:lnTo>
                  <a:lnTo>
                    <a:pt x="12185" y="21441"/>
                  </a:lnTo>
                  <a:lnTo>
                    <a:pt x="11754" y="20187"/>
                  </a:lnTo>
                  <a:lnTo>
                    <a:pt x="10615" y="19271"/>
                  </a:lnTo>
                  <a:lnTo>
                    <a:pt x="9785" y="18932"/>
                  </a:lnTo>
                  <a:lnTo>
                    <a:pt x="9538" y="18275"/>
                  </a:lnTo>
                  <a:lnTo>
                    <a:pt x="8862" y="17917"/>
                  </a:lnTo>
                  <a:lnTo>
                    <a:pt x="8154" y="17479"/>
                  </a:lnTo>
                  <a:lnTo>
                    <a:pt x="7938" y="16961"/>
                  </a:lnTo>
                  <a:lnTo>
                    <a:pt x="7292" y="16643"/>
                  </a:lnTo>
                  <a:lnTo>
                    <a:pt x="6277" y="16822"/>
                  </a:lnTo>
                  <a:lnTo>
                    <a:pt x="5108" y="16543"/>
                  </a:lnTo>
                  <a:lnTo>
                    <a:pt x="5108" y="16285"/>
                  </a:lnTo>
                  <a:lnTo>
                    <a:pt x="5077" y="15687"/>
                  </a:lnTo>
                  <a:lnTo>
                    <a:pt x="4615" y="15030"/>
                  </a:lnTo>
                  <a:lnTo>
                    <a:pt x="4554" y="14493"/>
                  </a:lnTo>
                  <a:lnTo>
                    <a:pt x="4062" y="14015"/>
                  </a:lnTo>
                  <a:lnTo>
                    <a:pt x="4185" y="13557"/>
                  </a:lnTo>
                  <a:lnTo>
                    <a:pt x="2769" y="12462"/>
                  </a:lnTo>
                  <a:lnTo>
                    <a:pt x="2769" y="11825"/>
                  </a:lnTo>
                  <a:lnTo>
                    <a:pt x="3508" y="11586"/>
                  </a:lnTo>
                  <a:lnTo>
                    <a:pt x="3508" y="11208"/>
                  </a:lnTo>
                  <a:lnTo>
                    <a:pt x="2769" y="11089"/>
                  </a:lnTo>
                  <a:lnTo>
                    <a:pt x="2431" y="10491"/>
                  </a:lnTo>
                  <a:lnTo>
                    <a:pt x="2062" y="9436"/>
                  </a:lnTo>
                  <a:lnTo>
                    <a:pt x="3138" y="10014"/>
                  </a:lnTo>
                  <a:lnTo>
                    <a:pt x="2708" y="9257"/>
                  </a:lnTo>
                  <a:lnTo>
                    <a:pt x="3508" y="9257"/>
                  </a:lnTo>
                  <a:lnTo>
                    <a:pt x="3508" y="8720"/>
                  </a:lnTo>
                  <a:lnTo>
                    <a:pt x="2708" y="8361"/>
                  </a:lnTo>
                  <a:lnTo>
                    <a:pt x="2338" y="8879"/>
                  </a:lnTo>
                  <a:lnTo>
                    <a:pt x="1662" y="8700"/>
                  </a:lnTo>
                  <a:lnTo>
                    <a:pt x="277" y="6271"/>
                  </a:lnTo>
                  <a:lnTo>
                    <a:pt x="646" y="4539"/>
                  </a:lnTo>
                  <a:lnTo>
                    <a:pt x="0" y="3544"/>
                  </a:lnTo>
                  <a:lnTo>
                    <a:pt x="308" y="2807"/>
                  </a:lnTo>
                  <a:lnTo>
                    <a:pt x="1015" y="2648"/>
                  </a:lnTo>
                  <a:lnTo>
                    <a:pt x="1662" y="1453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6507" y="789777"/>
              <a:ext cx="516709" cy="81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25" y="0"/>
                  </a:moveTo>
                  <a:lnTo>
                    <a:pt x="0" y="8554"/>
                  </a:lnTo>
                  <a:lnTo>
                    <a:pt x="14685" y="21600"/>
                  </a:lnTo>
                  <a:lnTo>
                    <a:pt x="15620" y="21035"/>
                  </a:lnTo>
                  <a:lnTo>
                    <a:pt x="15539" y="18453"/>
                  </a:lnTo>
                  <a:lnTo>
                    <a:pt x="17369" y="18668"/>
                  </a:lnTo>
                  <a:lnTo>
                    <a:pt x="19281" y="10760"/>
                  </a:lnTo>
                  <a:lnTo>
                    <a:pt x="20542" y="5380"/>
                  </a:lnTo>
                  <a:lnTo>
                    <a:pt x="20908" y="3766"/>
                  </a:lnTo>
                  <a:lnTo>
                    <a:pt x="21600" y="2313"/>
                  </a:lnTo>
                  <a:lnTo>
                    <a:pt x="11878" y="1291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588109" y="120456"/>
              <a:ext cx="462204" cy="784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31" y="0"/>
                  </a:moveTo>
                  <a:lnTo>
                    <a:pt x="3247" y="8445"/>
                  </a:lnTo>
                  <a:lnTo>
                    <a:pt x="5276" y="10229"/>
                  </a:lnTo>
                  <a:lnTo>
                    <a:pt x="2119" y="12124"/>
                  </a:lnTo>
                  <a:lnTo>
                    <a:pt x="1714" y="13406"/>
                  </a:lnTo>
                  <a:lnTo>
                    <a:pt x="2570" y="14326"/>
                  </a:lnTo>
                  <a:lnTo>
                    <a:pt x="1714" y="14799"/>
                  </a:lnTo>
                  <a:lnTo>
                    <a:pt x="0" y="19677"/>
                  </a:lnTo>
                  <a:lnTo>
                    <a:pt x="10281" y="20820"/>
                  </a:lnTo>
                  <a:lnTo>
                    <a:pt x="20022" y="21600"/>
                  </a:lnTo>
                  <a:lnTo>
                    <a:pt x="21059" y="17141"/>
                  </a:lnTo>
                  <a:lnTo>
                    <a:pt x="21600" y="14660"/>
                  </a:lnTo>
                  <a:lnTo>
                    <a:pt x="20653" y="13796"/>
                  </a:lnTo>
                  <a:lnTo>
                    <a:pt x="18398" y="14047"/>
                  </a:lnTo>
                  <a:lnTo>
                    <a:pt x="15512" y="14242"/>
                  </a:lnTo>
                  <a:lnTo>
                    <a:pt x="14971" y="12235"/>
                  </a:lnTo>
                  <a:lnTo>
                    <a:pt x="11454" y="10619"/>
                  </a:lnTo>
                  <a:lnTo>
                    <a:pt x="11905" y="9560"/>
                  </a:lnTo>
                  <a:lnTo>
                    <a:pt x="12266" y="7720"/>
                  </a:lnTo>
                  <a:lnTo>
                    <a:pt x="7711" y="3763"/>
                  </a:lnTo>
                  <a:lnTo>
                    <a:pt x="8342" y="251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723008" y="876985"/>
              <a:ext cx="431682" cy="57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38" y="0"/>
                  </a:moveTo>
                  <a:lnTo>
                    <a:pt x="14595" y="1129"/>
                  </a:lnTo>
                  <a:lnTo>
                    <a:pt x="13865" y="5268"/>
                  </a:lnTo>
                  <a:lnTo>
                    <a:pt x="21600" y="5833"/>
                  </a:lnTo>
                  <a:lnTo>
                    <a:pt x="19508" y="21600"/>
                  </a:lnTo>
                  <a:lnTo>
                    <a:pt x="0" y="19944"/>
                  </a:lnTo>
                  <a:lnTo>
                    <a:pt x="1995" y="9897"/>
                  </a:lnTo>
                  <a:lnTo>
                    <a:pt x="4038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743448" y="126996"/>
              <a:ext cx="806676" cy="527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" y="0"/>
                  </a:moveTo>
                  <a:lnTo>
                    <a:pt x="4590" y="874"/>
                  </a:lnTo>
                  <a:lnTo>
                    <a:pt x="7157" y="1457"/>
                  </a:lnTo>
                  <a:lnTo>
                    <a:pt x="10554" y="1998"/>
                  </a:lnTo>
                  <a:lnTo>
                    <a:pt x="13665" y="2497"/>
                  </a:lnTo>
                  <a:lnTo>
                    <a:pt x="19085" y="3121"/>
                  </a:lnTo>
                  <a:lnTo>
                    <a:pt x="21600" y="3454"/>
                  </a:lnTo>
                  <a:lnTo>
                    <a:pt x="21522" y="21059"/>
                  </a:lnTo>
                  <a:lnTo>
                    <a:pt x="8298" y="19228"/>
                  </a:lnTo>
                  <a:lnTo>
                    <a:pt x="8012" y="21600"/>
                  </a:lnTo>
                  <a:lnTo>
                    <a:pt x="7520" y="20476"/>
                  </a:lnTo>
                  <a:lnTo>
                    <a:pt x="6301" y="20684"/>
                  </a:lnTo>
                  <a:lnTo>
                    <a:pt x="4564" y="21101"/>
                  </a:lnTo>
                  <a:lnTo>
                    <a:pt x="4253" y="18062"/>
                  </a:lnTo>
                  <a:lnTo>
                    <a:pt x="2178" y="15607"/>
                  </a:lnTo>
                  <a:lnTo>
                    <a:pt x="2489" y="13318"/>
                  </a:lnTo>
                  <a:lnTo>
                    <a:pt x="2697" y="11445"/>
                  </a:lnTo>
                  <a:lnTo>
                    <a:pt x="0" y="5369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994171" y="588654"/>
              <a:ext cx="553773" cy="46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" y="0"/>
                  </a:moveTo>
                  <a:lnTo>
                    <a:pt x="1288" y="8065"/>
                  </a:lnTo>
                  <a:lnTo>
                    <a:pt x="0" y="19607"/>
                  </a:lnTo>
                  <a:lnTo>
                    <a:pt x="6253" y="20209"/>
                  </a:lnTo>
                  <a:lnTo>
                    <a:pt x="20880" y="21600"/>
                  </a:lnTo>
                  <a:lnTo>
                    <a:pt x="21600" y="2225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1107541" y="1031779"/>
              <a:ext cx="573395" cy="44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5" y="0"/>
                  </a:moveTo>
                  <a:lnTo>
                    <a:pt x="726" y="12970"/>
                  </a:lnTo>
                  <a:lnTo>
                    <a:pt x="0" y="20430"/>
                  </a:lnTo>
                  <a:lnTo>
                    <a:pt x="10818" y="21161"/>
                  </a:lnTo>
                  <a:lnTo>
                    <a:pt x="21092" y="21600"/>
                  </a:lnTo>
                  <a:lnTo>
                    <a:pt x="21418" y="11507"/>
                  </a:lnTo>
                  <a:lnTo>
                    <a:pt x="21600" y="1609"/>
                  </a:lnTo>
                  <a:lnTo>
                    <a:pt x="15719" y="1463"/>
                  </a:lnTo>
                  <a:lnTo>
                    <a:pt x="1815" y="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588654" y="1408954"/>
              <a:ext cx="521069" cy="60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0" y="0"/>
                  </a:moveTo>
                  <a:lnTo>
                    <a:pt x="5049" y="2813"/>
                  </a:lnTo>
                  <a:lnTo>
                    <a:pt x="3206" y="2488"/>
                  </a:lnTo>
                  <a:lnTo>
                    <a:pt x="3326" y="6130"/>
                  </a:lnTo>
                  <a:lnTo>
                    <a:pt x="2404" y="6815"/>
                  </a:lnTo>
                  <a:lnTo>
                    <a:pt x="3727" y="9051"/>
                  </a:lnTo>
                  <a:lnTo>
                    <a:pt x="2404" y="10025"/>
                  </a:lnTo>
                  <a:lnTo>
                    <a:pt x="1683" y="11647"/>
                  </a:lnTo>
                  <a:lnTo>
                    <a:pt x="681" y="13198"/>
                  </a:lnTo>
                  <a:lnTo>
                    <a:pt x="1403" y="14136"/>
                  </a:lnTo>
                  <a:lnTo>
                    <a:pt x="120" y="14496"/>
                  </a:lnTo>
                  <a:lnTo>
                    <a:pt x="0" y="15975"/>
                  </a:lnTo>
                  <a:lnTo>
                    <a:pt x="12142" y="21492"/>
                  </a:lnTo>
                  <a:lnTo>
                    <a:pt x="18995" y="21600"/>
                  </a:lnTo>
                  <a:lnTo>
                    <a:pt x="21600" y="1695"/>
                  </a:lnTo>
                  <a:lnTo>
                    <a:pt x="5490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1044315" y="1452558"/>
              <a:ext cx="553773" cy="576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06" y="0"/>
                  </a:moveTo>
                  <a:lnTo>
                    <a:pt x="21600" y="876"/>
                  </a:lnTo>
                  <a:lnTo>
                    <a:pt x="20694" y="19962"/>
                  </a:lnTo>
                  <a:lnTo>
                    <a:pt x="14501" y="19619"/>
                  </a:lnTo>
                  <a:lnTo>
                    <a:pt x="8723" y="19429"/>
                  </a:lnTo>
                  <a:lnTo>
                    <a:pt x="8723" y="20190"/>
                  </a:lnTo>
                  <a:lnTo>
                    <a:pt x="3890" y="20190"/>
                  </a:lnTo>
                  <a:lnTo>
                    <a:pt x="3625" y="21600"/>
                  </a:lnTo>
                  <a:lnTo>
                    <a:pt x="0" y="21143"/>
                  </a:lnTo>
                  <a:lnTo>
                    <a:pt x="2039" y="4990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1262608" y="1537586"/>
              <a:ext cx="1124986" cy="1087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5" y="0"/>
                  </a:moveTo>
                  <a:lnTo>
                    <a:pt x="11042" y="181"/>
                  </a:lnTo>
                  <a:lnTo>
                    <a:pt x="11042" y="4099"/>
                  </a:lnTo>
                  <a:lnTo>
                    <a:pt x="13481" y="5184"/>
                  </a:lnTo>
                  <a:lnTo>
                    <a:pt x="14152" y="4822"/>
                  </a:lnTo>
                  <a:lnTo>
                    <a:pt x="15734" y="5666"/>
                  </a:lnTo>
                  <a:lnTo>
                    <a:pt x="16684" y="5606"/>
                  </a:lnTo>
                  <a:lnTo>
                    <a:pt x="18528" y="4762"/>
                  </a:lnTo>
                  <a:lnTo>
                    <a:pt x="19589" y="5586"/>
                  </a:lnTo>
                  <a:lnTo>
                    <a:pt x="20520" y="5787"/>
                  </a:lnTo>
                  <a:lnTo>
                    <a:pt x="20520" y="8982"/>
                  </a:lnTo>
                  <a:lnTo>
                    <a:pt x="21600" y="10971"/>
                  </a:lnTo>
                  <a:lnTo>
                    <a:pt x="21358" y="13683"/>
                  </a:lnTo>
                  <a:lnTo>
                    <a:pt x="20185" y="14768"/>
                  </a:lnTo>
                  <a:lnTo>
                    <a:pt x="19924" y="13784"/>
                  </a:lnTo>
                  <a:lnTo>
                    <a:pt x="19589" y="14226"/>
                  </a:lnTo>
                  <a:lnTo>
                    <a:pt x="19850" y="14869"/>
                  </a:lnTo>
                  <a:lnTo>
                    <a:pt x="17746" y="16496"/>
                  </a:lnTo>
                  <a:lnTo>
                    <a:pt x="17243" y="16597"/>
                  </a:lnTo>
                  <a:lnTo>
                    <a:pt x="16163" y="17401"/>
                  </a:lnTo>
                  <a:lnTo>
                    <a:pt x="16163" y="17863"/>
                  </a:lnTo>
                  <a:lnTo>
                    <a:pt x="15828" y="17943"/>
                  </a:lnTo>
                  <a:lnTo>
                    <a:pt x="16070" y="18486"/>
                  </a:lnTo>
                  <a:lnTo>
                    <a:pt x="15492" y="19309"/>
                  </a:lnTo>
                  <a:lnTo>
                    <a:pt x="15828" y="20475"/>
                  </a:lnTo>
                  <a:lnTo>
                    <a:pt x="16163" y="20877"/>
                  </a:lnTo>
                  <a:lnTo>
                    <a:pt x="16070" y="21600"/>
                  </a:lnTo>
                  <a:lnTo>
                    <a:pt x="15232" y="21600"/>
                  </a:lnTo>
                  <a:lnTo>
                    <a:pt x="14487" y="21238"/>
                  </a:lnTo>
                  <a:lnTo>
                    <a:pt x="13984" y="21319"/>
                  </a:lnTo>
                  <a:lnTo>
                    <a:pt x="12308" y="20696"/>
                  </a:lnTo>
                  <a:lnTo>
                    <a:pt x="11545" y="18224"/>
                  </a:lnTo>
                  <a:lnTo>
                    <a:pt x="10372" y="17039"/>
                  </a:lnTo>
                  <a:lnTo>
                    <a:pt x="9348" y="14869"/>
                  </a:lnTo>
                  <a:lnTo>
                    <a:pt x="8863" y="14648"/>
                  </a:lnTo>
                  <a:lnTo>
                    <a:pt x="8305" y="14105"/>
                  </a:lnTo>
                  <a:lnTo>
                    <a:pt x="7783" y="14105"/>
                  </a:lnTo>
                  <a:lnTo>
                    <a:pt x="6964" y="13924"/>
                  </a:lnTo>
                  <a:lnTo>
                    <a:pt x="6350" y="14105"/>
                  </a:lnTo>
                  <a:lnTo>
                    <a:pt x="5940" y="15210"/>
                  </a:lnTo>
                  <a:lnTo>
                    <a:pt x="5288" y="15391"/>
                  </a:lnTo>
                  <a:lnTo>
                    <a:pt x="3929" y="14527"/>
                  </a:lnTo>
                  <a:lnTo>
                    <a:pt x="3110" y="13503"/>
                  </a:lnTo>
                  <a:lnTo>
                    <a:pt x="2979" y="12277"/>
                  </a:lnTo>
                  <a:lnTo>
                    <a:pt x="2383" y="11433"/>
                  </a:lnTo>
                  <a:lnTo>
                    <a:pt x="1006" y="10247"/>
                  </a:lnTo>
                  <a:lnTo>
                    <a:pt x="0" y="9022"/>
                  </a:lnTo>
                  <a:lnTo>
                    <a:pt x="0" y="8499"/>
                  </a:lnTo>
                  <a:lnTo>
                    <a:pt x="3277" y="8540"/>
                  </a:lnTo>
                  <a:lnTo>
                    <a:pt x="5940" y="8781"/>
                  </a:lnTo>
                  <a:lnTo>
                    <a:pt x="6275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1547942" y="214204"/>
              <a:ext cx="539602" cy="32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" y="0"/>
                  </a:moveTo>
                  <a:lnTo>
                    <a:pt x="18116" y="661"/>
                  </a:lnTo>
                  <a:lnTo>
                    <a:pt x="19432" y="7002"/>
                  </a:lnTo>
                  <a:lnTo>
                    <a:pt x="20710" y="11890"/>
                  </a:lnTo>
                  <a:lnTo>
                    <a:pt x="21600" y="19817"/>
                  </a:lnTo>
                  <a:lnTo>
                    <a:pt x="21058" y="21600"/>
                  </a:lnTo>
                  <a:lnTo>
                    <a:pt x="14400" y="21270"/>
                  </a:lnTo>
                  <a:lnTo>
                    <a:pt x="0" y="2087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1534860" y="532513"/>
              <a:ext cx="566854" cy="38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" y="0"/>
                  </a:moveTo>
                  <a:lnTo>
                    <a:pt x="332" y="8369"/>
                  </a:lnTo>
                  <a:lnTo>
                    <a:pt x="0" y="18207"/>
                  </a:lnTo>
                  <a:lnTo>
                    <a:pt x="15702" y="18547"/>
                  </a:lnTo>
                  <a:lnTo>
                    <a:pt x="17361" y="19904"/>
                  </a:lnTo>
                  <a:lnTo>
                    <a:pt x="18504" y="18038"/>
                  </a:lnTo>
                  <a:lnTo>
                    <a:pt x="21600" y="21600"/>
                  </a:lnTo>
                  <a:lnTo>
                    <a:pt x="21158" y="17868"/>
                  </a:lnTo>
                  <a:lnTo>
                    <a:pt x="21453" y="14984"/>
                  </a:lnTo>
                  <a:lnTo>
                    <a:pt x="21600" y="5146"/>
                  </a:lnTo>
                  <a:lnTo>
                    <a:pt x="20236" y="3053"/>
                  </a:lnTo>
                  <a:lnTo>
                    <a:pt x="20789" y="339"/>
                  </a:lnTo>
                  <a:lnTo>
                    <a:pt x="10505" y="226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1520144" y="858453"/>
              <a:ext cx="678044" cy="31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" y="0"/>
                  </a:moveTo>
                  <a:lnTo>
                    <a:pt x="0" y="14263"/>
                  </a:lnTo>
                  <a:lnTo>
                    <a:pt x="4852" y="14606"/>
                  </a:lnTo>
                  <a:lnTo>
                    <a:pt x="4821" y="21600"/>
                  </a:lnTo>
                  <a:lnTo>
                    <a:pt x="11403" y="21394"/>
                  </a:lnTo>
                  <a:lnTo>
                    <a:pt x="17274" y="21189"/>
                  </a:lnTo>
                  <a:lnTo>
                    <a:pt x="21600" y="21394"/>
                  </a:lnTo>
                  <a:lnTo>
                    <a:pt x="20240" y="15291"/>
                  </a:lnTo>
                  <a:lnTo>
                    <a:pt x="19313" y="9669"/>
                  </a:lnTo>
                  <a:lnTo>
                    <a:pt x="18294" y="3771"/>
                  </a:lnTo>
                  <a:lnTo>
                    <a:pt x="15852" y="69"/>
                  </a:lnTo>
                  <a:lnTo>
                    <a:pt x="14740" y="2263"/>
                  </a:lnTo>
                  <a:lnTo>
                    <a:pt x="13380" y="686"/>
                  </a:lnTo>
                  <a:lnTo>
                    <a:pt x="7509" y="2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1670032" y="1166952"/>
              <a:ext cx="595197" cy="316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" y="207"/>
                  </a:moveTo>
                  <a:lnTo>
                    <a:pt x="176" y="12629"/>
                  </a:lnTo>
                  <a:lnTo>
                    <a:pt x="0" y="21393"/>
                  </a:lnTo>
                  <a:lnTo>
                    <a:pt x="21600" y="21600"/>
                  </a:lnTo>
                  <a:lnTo>
                    <a:pt x="21179" y="10351"/>
                  </a:lnTo>
                  <a:lnTo>
                    <a:pt x="21179" y="6073"/>
                  </a:lnTo>
                  <a:lnTo>
                    <a:pt x="19458" y="3519"/>
                  </a:lnTo>
                  <a:lnTo>
                    <a:pt x="19984" y="1242"/>
                  </a:lnTo>
                  <a:lnTo>
                    <a:pt x="19247" y="0"/>
                  </a:lnTo>
                  <a:lnTo>
                    <a:pt x="9448" y="207"/>
                  </a:lnTo>
                  <a:lnTo>
                    <a:pt x="211" y="207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1589366" y="1474360"/>
              <a:ext cx="693305" cy="343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0"/>
                  </a:moveTo>
                  <a:lnTo>
                    <a:pt x="0" y="3819"/>
                  </a:lnTo>
                  <a:lnTo>
                    <a:pt x="7682" y="4383"/>
                  </a:lnTo>
                  <a:lnTo>
                    <a:pt x="7712" y="16717"/>
                  </a:lnTo>
                  <a:lnTo>
                    <a:pt x="11659" y="20097"/>
                  </a:lnTo>
                  <a:lnTo>
                    <a:pt x="12743" y="18845"/>
                  </a:lnTo>
                  <a:lnTo>
                    <a:pt x="15213" y="21600"/>
                  </a:lnTo>
                  <a:lnTo>
                    <a:pt x="16840" y="21475"/>
                  </a:lnTo>
                  <a:lnTo>
                    <a:pt x="19823" y="18845"/>
                  </a:lnTo>
                  <a:lnTo>
                    <a:pt x="21600" y="21412"/>
                  </a:lnTo>
                  <a:lnTo>
                    <a:pt x="21600" y="8077"/>
                  </a:lnTo>
                  <a:lnTo>
                    <a:pt x="21058" y="25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2271768" y="1493982"/>
              <a:ext cx="390257" cy="377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5"/>
                  </a:moveTo>
                  <a:lnTo>
                    <a:pt x="8501" y="859"/>
                  </a:lnTo>
                  <a:lnTo>
                    <a:pt x="19034" y="0"/>
                  </a:lnTo>
                  <a:lnTo>
                    <a:pt x="18446" y="2865"/>
                  </a:lnTo>
                  <a:lnTo>
                    <a:pt x="20798" y="2234"/>
                  </a:lnTo>
                  <a:lnTo>
                    <a:pt x="21600" y="4125"/>
                  </a:lnTo>
                  <a:lnTo>
                    <a:pt x="19194" y="5844"/>
                  </a:lnTo>
                  <a:lnTo>
                    <a:pt x="19729" y="8881"/>
                  </a:lnTo>
                  <a:lnTo>
                    <a:pt x="17269" y="13865"/>
                  </a:lnTo>
                  <a:lnTo>
                    <a:pt x="15398" y="16959"/>
                  </a:lnTo>
                  <a:lnTo>
                    <a:pt x="16467" y="20912"/>
                  </a:lnTo>
                  <a:lnTo>
                    <a:pt x="3154" y="21600"/>
                  </a:lnTo>
                  <a:lnTo>
                    <a:pt x="3048" y="19194"/>
                  </a:lnTo>
                  <a:lnTo>
                    <a:pt x="428" y="18678"/>
                  </a:lnTo>
                  <a:lnTo>
                    <a:pt x="428" y="5844"/>
                  </a:lnTo>
                  <a:lnTo>
                    <a:pt x="0" y="2005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2328453" y="1860255"/>
              <a:ext cx="475285" cy="39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2"/>
                  </a:moveTo>
                  <a:lnTo>
                    <a:pt x="10800" y="0"/>
                  </a:lnTo>
                  <a:lnTo>
                    <a:pt x="12688" y="4429"/>
                  </a:lnTo>
                  <a:lnTo>
                    <a:pt x="11063" y="9679"/>
                  </a:lnTo>
                  <a:lnTo>
                    <a:pt x="10537" y="12085"/>
                  </a:lnTo>
                  <a:lnTo>
                    <a:pt x="17780" y="11101"/>
                  </a:lnTo>
                  <a:lnTo>
                    <a:pt x="18220" y="14546"/>
                  </a:lnTo>
                  <a:lnTo>
                    <a:pt x="16068" y="14218"/>
                  </a:lnTo>
                  <a:lnTo>
                    <a:pt x="15059" y="15694"/>
                  </a:lnTo>
                  <a:lnTo>
                    <a:pt x="16200" y="16678"/>
                  </a:lnTo>
                  <a:lnTo>
                    <a:pt x="18176" y="15530"/>
                  </a:lnTo>
                  <a:lnTo>
                    <a:pt x="18220" y="17171"/>
                  </a:lnTo>
                  <a:lnTo>
                    <a:pt x="19449" y="15749"/>
                  </a:lnTo>
                  <a:lnTo>
                    <a:pt x="20239" y="15749"/>
                  </a:lnTo>
                  <a:lnTo>
                    <a:pt x="19317" y="18647"/>
                  </a:lnTo>
                  <a:lnTo>
                    <a:pt x="21073" y="19139"/>
                  </a:lnTo>
                  <a:lnTo>
                    <a:pt x="21600" y="20670"/>
                  </a:lnTo>
                  <a:lnTo>
                    <a:pt x="20810" y="21163"/>
                  </a:lnTo>
                  <a:lnTo>
                    <a:pt x="19712" y="20178"/>
                  </a:lnTo>
                  <a:lnTo>
                    <a:pt x="17561" y="19467"/>
                  </a:lnTo>
                  <a:lnTo>
                    <a:pt x="18044" y="21327"/>
                  </a:lnTo>
                  <a:lnTo>
                    <a:pt x="16990" y="21600"/>
                  </a:lnTo>
                  <a:lnTo>
                    <a:pt x="16112" y="19850"/>
                  </a:lnTo>
                  <a:lnTo>
                    <a:pt x="15585" y="20944"/>
                  </a:lnTo>
                  <a:lnTo>
                    <a:pt x="12424" y="20944"/>
                  </a:lnTo>
                  <a:lnTo>
                    <a:pt x="12424" y="19850"/>
                  </a:lnTo>
                  <a:lnTo>
                    <a:pt x="11239" y="18647"/>
                  </a:lnTo>
                  <a:lnTo>
                    <a:pt x="8868" y="18483"/>
                  </a:lnTo>
                  <a:lnTo>
                    <a:pt x="10844" y="19850"/>
                  </a:lnTo>
                  <a:lnTo>
                    <a:pt x="8078" y="20616"/>
                  </a:lnTo>
                  <a:lnTo>
                    <a:pt x="3732" y="19631"/>
                  </a:lnTo>
                  <a:lnTo>
                    <a:pt x="2107" y="19850"/>
                  </a:lnTo>
                  <a:lnTo>
                    <a:pt x="2678" y="12632"/>
                  </a:lnTo>
                  <a:lnTo>
                    <a:pt x="44" y="6890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2001424" y="171690"/>
              <a:ext cx="531970" cy="62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78"/>
                  </a:moveTo>
                  <a:lnTo>
                    <a:pt x="5666" y="1678"/>
                  </a:lnTo>
                  <a:lnTo>
                    <a:pt x="5626" y="0"/>
                  </a:lnTo>
                  <a:lnTo>
                    <a:pt x="6846" y="454"/>
                  </a:lnTo>
                  <a:lnTo>
                    <a:pt x="7082" y="1783"/>
                  </a:lnTo>
                  <a:lnTo>
                    <a:pt x="9797" y="3181"/>
                  </a:lnTo>
                  <a:lnTo>
                    <a:pt x="10623" y="2551"/>
                  </a:lnTo>
                  <a:lnTo>
                    <a:pt x="12236" y="2551"/>
                  </a:lnTo>
                  <a:lnTo>
                    <a:pt x="13456" y="3810"/>
                  </a:lnTo>
                  <a:lnTo>
                    <a:pt x="14282" y="3355"/>
                  </a:lnTo>
                  <a:lnTo>
                    <a:pt x="16643" y="3880"/>
                  </a:lnTo>
                  <a:lnTo>
                    <a:pt x="17469" y="2936"/>
                  </a:lnTo>
                  <a:lnTo>
                    <a:pt x="18964" y="3670"/>
                  </a:lnTo>
                  <a:lnTo>
                    <a:pt x="21600" y="3565"/>
                  </a:lnTo>
                  <a:lnTo>
                    <a:pt x="17311" y="6221"/>
                  </a:lnTo>
                  <a:lnTo>
                    <a:pt x="15187" y="8598"/>
                  </a:lnTo>
                  <a:lnTo>
                    <a:pt x="15580" y="11988"/>
                  </a:lnTo>
                  <a:lnTo>
                    <a:pt x="14125" y="13421"/>
                  </a:lnTo>
                  <a:lnTo>
                    <a:pt x="14715" y="14400"/>
                  </a:lnTo>
                  <a:lnTo>
                    <a:pt x="14715" y="16916"/>
                  </a:lnTo>
                  <a:lnTo>
                    <a:pt x="16171" y="16916"/>
                  </a:lnTo>
                  <a:lnTo>
                    <a:pt x="18374" y="18769"/>
                  </a:lnTo>
                  <a:lnTo>
                    <a:pt x="19239" y="20971"/>
                  </a:lnTo>
                  <a:lnTo>
                    <a:pt x="3974" y="21600"/>
                  </a:lnTo>
                  <a:lnTo>
                    <a:pt x="4013" y="15623"/>
                  </a:lnTo>
                  <a:lnTo>
                    <a:pt x="2675" y="14295"/>
                  </a:lnTo>
                  <a:lnTo>
                    <a:pt x="3148" y="12722"/>
                  </a:lnTo>
                  <a:lnTo>
                    <a:pt x="3620" y="11849"/>
                  </a:lnTo>
                  <a:lnTo>
                    <a:pt x="2675" y="7689"/>
                  </a:lnTo>
                  <a:lnTo>
                    <a:pt x="1377" y="4963"/>
                  </a:lnTo>
                  <a:lnTo>
                    <a:pt x="0" y="1678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2345895" y="388620"/>
              <a:ext cx="405519" cy="49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1464"/>
                  </a:moveTo>
                  <a:lnTo>
                    <a:pt x="3160" y="1242"/>
                  </a:lnTo>
                  <a:lnTo>
                    <a:pt x="4662" y="1242"/>
                  </a:lnTo>
                  <a:lnTo>
                    <a:pt x="5594" y="0"/>
                  </a:lnTo>
                  <a:lnTo>
                    <a:pt x="6268" y="1597"/>
                  </a:lnTo>
                  <a:lnTo>
                    <a:pt x="8599" y="1597"/>
                  </a:lnTo>
                  <a:lnTo>
                    <a:pt x="9842" y="3060"/>
                  </a:lnTo>
                  <a:lnTo>
                    <a:pt x="12276" y="2661"/>
                  </a:lnTo>
                  <a:lnTo>
                    <a:pt x="13882" y="3593"/>
                  </a:lnTo>
                  <a:lnTo>
                    <a:pt x="16938" y="4258"/>
                  </a:lnTo>
                  <a:lnTo>
                    <a:pt x="17456" y="5367"/>
                  </a:lnTo>
                  <a:lnTo>
                    <a:pt x="19010" y="5455"/>
                  </a:lnTo>
                  <a:lnTo>
                    <a:pt x="18544" y="6564"/>
                  </a:lnTo>
                  <a:lnTo>
                    <a:pt x="19114" y="7851"/>
                  </a:lnTo>
                  <a:lnTo>
                    <a:pt x="18078" y="9447"/>
                  </a:lnTo>
                  <a:lnTo>
                    <a:pt x="18803" y="9758"/>
                  </a:lnTo>
                  <a:lnTo>
                    <a:pt x="20512" y="8028"/>
                  </a:lnTo>
                  <a:lnTo>
                    <a:pt x="20409" y="7451"/>
                  </a:lnTo>
                  <a:lnTo>
                    <a:pt x="21134" y="7185"/>
                  </a:lnTo>
                  <a:lnTo>
                    <a:pt x="21600" y="8028"/>
                  </a:lnTo>
                  <a:lnTo>
                    <a:pt x="20253" y="9225"/>
                  </a:lnTo>
                  <a:lnTo>
                    <a:pt x="19735" y="11975"/>
                  </a:lnTo>
                  <a:lnTo>
                    <a:pt x="19735" y="16544"/>
                  </a:lnTo>
                  <a:lnTo>
                    <a:pt x="20512" y="17342"/>
                  </a:lnTo>
                  <a:lnTo>
                    <a:pt x="20201" y="20225"/>
                  </a:lnTo>
                  <a:lnTo>
                    <a:pt x="9945" y="21600"/>
                  </a:lnTo>
                  <a:lnTo>
                    <a:pt x="7355" y="20269"/>
                  </a:lnTo>
                  <a:lnTo>
                    <a:pt x="7925" y="18540"/>
                  </a:lnTo>
                  <a:lnTo>
                    <a:pt x="6682" y="16677"/>
                  </a:lnTo>
                  <a:lnTo>
                    <a:pt x="5594" y="14370"/>
                  </a:lnTo>
                  <a:lnTo>
                    <a:pt x="2694" y="12020"/>
                  </a:lnTo>
                  <a:lnTo>
                    <a:pt x="932" y="12020"/>
                  </a:lnTo>
                  <a:lnTo>
                    <a:pt x="932" y="8826"/>
                  </a:lnTo>
                  <a:lnTo>
                    <a:pt x="0" y="7629"/>
                  </a:lnTo>
                  <a:lnTo>
                    <a:pt x="2020" y="5766"/>
                  </a:lnTo>
                  <a:lnTo>
                    <a:pt x="1554" y="1464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2088631" y="781056"/>
              <a:ext cx="466020" cy="31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" y="1166"/>
                  </a:moveTo>
                  <a:lnTo>
                    <a:pt x="0" y="4937"/>
                  </a:lnTo>
                  <a:lnTo>
                    <a:pt x="446" y="8983"/>
                  </a:lnTo>
                  <a:lnTo>
                    <a:pt x="2455" y="17211"/>
                  </a:lnTo>
                  <a:lnTo>
                    <a:pt x="3615" y="21600"/>
                  </a:lnTo>
                  <a:lnTo>
                    <a:pt x="16334" y="20571"/>
                  </a:lnTo>
                  <a:lnTo>
                    <a:pt x="18387" y="21600"/>
                  </a:lnTo>
                  <a:lnTo>
                    <a:pt x="19681" y="17417"/>
                  </a:lnTo>
                  <a:lnTo>
                    <a:pt x="19190" y="14400"/>
                  </a:lnTo>
                  <a:lnTo>
                    <a:pt x="21332" y="13783"/>
                  </a:lnTo>
                  <a:lnTo>
                    <a:pt x="21600" y="9051"/>
                  </a:lnTo>
                  <a:lnTo>
                    <a:pt x="20350" y="6994"/>
                  </a:lnTo>
                  <a:lnTo>
                    <a:pt x="18119" y="4937"/>
                  </a:lnTo>
                  <a:lnTo>
                    <a:pt x="18610" y="2057"/>
                  </a:lnTo>
                  <a:lnTo>
                    <a:pt x="17673" y="0"/>
                  </a:lnTo>
                  <a:lnTo>
                    <a:pt x="12898" y="343"/>
                  </a:lnTo>
                  <a:lnTo>
                    <a:pt x="8078" y="617"/>
                  </a:lnTo>
                  <a:lnTo>
                    <a:pt x="312" y="1166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2502870" y="321034"/>
              <a:ext cx="433861" cy="194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63"/>
                  </a:moveTo>
                  <a:lnTo>
                    <a:pt x="4859" y="0"/>
                  </a:lnTo>
                  <a:lnTo>
                    <a:pt x="3993" y="4812"/>
                  </a:lnTo>
                  <a:lnTo>
                    <a:pt x="4618" y="6379"/>
                  </a:lnTo>
                  <a:lnTo>
                    <a:pt x="6158" y="4365"/>
                  </a:lnTo>
                  <a:lnTo>
                    <a:pt x="9477" y="7387"/>
                  </a:lnTo>
                  <a:lnTo>
                    <a:pt x="10920" y="4812"/>
                  </a:lnTo>
                  <a:lnTo>
                    <a:pt x="15394" y="3469"/>
                  </a:lnTo>
                  <a:lnTo>
                    <a:pt x="16260" y="6491"/>
                  </a:lnTo>
                  <a:lnTo>
                    <a:pt x="17992" y="5820"/>
                  </a:lnTo>
                  <a:lnTo>
                    <a:pt x="21408" y="9065"/>
                  </a:lnTo>
                  <a:lnTo>
                    <a:pt x="21600" y="11416"/>
                  </a:lnTo>
                  <a:lnTo>
                    <a:pt x="17944" y="13430"/>
                  </a:lnTo>
                  <a:lnTo>
                    <a:pt x="16837" y="11863"/>
                  </a:lnTo>
                  <a:lnTo>
                    <a:pt x="14961" y="12423"/>
                  </a:lnTo>
                  <a:lnTo>
                    <a:pt x="12796" y="15445"/>
                  </a:lnTo>
                  <a:lnTo>
                    <a:pt x="11786" y="15556"/>
                  </a:lnTo>
                  <a:lnTo>
                    <a:pt x="10968" y="13430"/>
                  </a:lnTo>
                  <a:lnTo>
                    <a:pt x="9766" y="21488"/>
                  </a:lnTo>
                  <a:lnTo>
                    <a:pt x="8371" y="21600"/>
                  </a:lnTo>
                  <a:lnTo>
                    <a:pt x="7793" y="18466"/>
                  </a:lnTo>
                  <a:lnTo>
                    <a:pt x="4907" y="16899"/>
                  </a:lnTo>
                  <a:lnTo>
                    <a:pt x="3560" y="14549"/>
                  </a:lnTo>
                  <a:lnTo>
                    <a:pt x="1155" y="15445"/>
                  </a:lnTo>
                  <a:lnTo>
                    <a:pt x="0" y="11863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2803737" y="458387"/>
              <a:ext cx="311770" cy="44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50" y="894"/>
                  </a:moveTo>
                  <a:lnTo>
                    <a:pt x="6258" y="2234"/>
                  </a:lnTo>
                  <a:lnTo>
                    <a:pt x="4778" y="3079"/>
                  </a:lnTo>
                  <a:lnTo>
                    <a:pt x="4643" y="6505"/>
                  </a:lnTo>
                  <a:lnTo>
                    <a:pt x="3836" y="4270"/>
                  </a:lnTo>
                  <a:lnTo>
                    <a:pt x="740" y="6406"/>
                  </a:lnTo>
                  <a:lnTo>
                    <a:pt x="0" y="12612"/>
                  </a:lnTo>
                  <a:lnTo>
                    <a:pt x="2019" y="15641"/>
                  </a:lnTo>
                  <a:lnTo>
                    <a:pt x="2221" y="17230"/>
                  </a:lnTo>
                  <a:lnTo>
                    <a:pt x="2355" y="18472"/>
                  </a:lnTo>
                  <a:lnTo>
                    <a:pt x="2221" y="19614"/>
                  </a:lnTo>
                  <a:lnTo>
                    <a:pt x="1817" y="21600"/>
                  </a:lnTo>
                  <a:lnTo>
                    <a:pt x="10295" y="21252"/>
                  </a:lnTo>
                  <a:lnTo>
                    <a:pt x="21533" y="20508"/>
                  </a:lnTo>
                  <a:lnTo>
                    <a:pt x="19514" y="20061"/>
                  </a:lnTo>
                  <a:lnTo>
                    <a:pt x="18370" y="18919"/>
                  </a:lnTo>
                  <a:lnTo>
                    <a:pt x="20120" y="17975"/>
                  </a:lnTo>
                  <a:lnTo>
                    <a:pt x="20120" y="16783"/>
                  </a:lnTo>
                  <a:lnTo>
                    <a:pt x="19312" y="15741"/>
                  </a:lnTo>
                  <a:lnTo>
                    <a:pt x="20120" y="14996"/>
                  </a:lnTo>
                  <a:lnTo>
                    <a:pt x="21600" y="15046"/>
                  </a:lnTo>
                  <a:lnTo>
                    <a:pt x="21331" y="12066"/>
                  </a:lnTo>
                  <a:lnTo>
                    <a:pt x="20927" y="10279"/>
                  </a:lnTo>
                  <a:lnTo>
                    <a:pt x="19985" y="9186"/>
                  </a:lnTo>
                  <a:lnTo>
                    <a:pt x="19110" y="8491"/>
                  </a:lnTo>
                  <a:lnTo>
                    <a:pt x="17697" y="8292"/>
                  </a:lnTo>
                  <a:lnTo>
                    <a:pt x="16351" y="8292"/>
                  </a:lnTo>
                  <a:lnTo>
                    <a:pt x="14938" y="9683"/>
                  </a:lnTo>
                  <a:lnTo>
                    <a:pt x="14064" y="10130"/>
                  </a:lnTo>
                  <a:lnTo>
                    <a:pt x="13458" y="10279"/>
                  </a:lnTo>
                  <a:lnTo>
                    <a:pt x="12718" y="10080"/>
                  </a:lnTo>
                  <a:lnTo>
                    <a:pt x="12516" y="9385"/>
                  </a:lnTo>
                  <a:lnTo>
                    <a:pt x="12718" y="8938"/>
                  </a:lnTo>
                  <a:lnTo>
                    <a:pt x="13323" y="8491"/>
                  </a:lnTo>
                  <a:lnTo>
                    <a:pt x="13929" y="8292"/>
                  </a:lnTo>
                  <a:lnTo>
                    <a:pt x="14535" y="8193"/>
                  </a:lnTo>
                  <a:lnTo>
                    <a:pt x="14535" y="7399"/>
                  </a:lnTo>
                  <a:lnTo>
                    <a:pt x="16150" y="6505"/>
                  </a:lnTo>
                  <a:lnTo>
                    <a:pt x="14535" y="3674"/>
                  </a:lnTo>
                  <a:lnTo>
                    <a:pt x="14535" y="2334"/>
                  </a:lnTo>
                  <a:lnTo>
                    <a:pt x="11843" y="1788"/>
                  </a:lnTo>
                  <a:lnTo>
                    <a:pt x="7873" y="0"/>
                  </a:lnTo>
                  <a:lnTo>
                    <a:pt x="5450" y="894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2464443" y="848642"/>
              <a:ext cx="337933" cy="57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23" y="1240"/>
                  </a:moveTo>
                  <a:lnTo>
                    <a:pt x="16339" y="0"/>
                  </a:lnTo>
                  <a:lnTo>
                    <a:pt x="18320" y="2630"/>
                  </a:lnTo>
                  <a:lnTo>
                    <a:pt x="20857" y="13711"/>
                  </a:lnTo>
                  <a:lnTo>
                    <a:pt x="21600" y="15176"/>
                  </a:lnTo>
                  <a:lnTo>
                    <a:pt x="19619" y="18106"/>
                  </a:lnTo>
                  <a:lnTo>
                    <a:pt x="19619" y="20135"/>
                  </a:lnTo>
                  <a:lnTo>
                    <a:pt x="17391" y="19910"/>
                  </a:lnTo>
                  <a:lnTo>
                    <a:pt x="17453" y="21600"/>
                  </a:lnTo>
                  <a:lnTo>
                    <a:pt x="15163" y="20924"/>
                  </a:lnTo>
                  <a:lnTo>
                    <a:pt x="13926" y="21149"/>
                  </a:lnTo>
                  <a:lnTo>
                    <a:pt x="12193" y="20961"/>
                  </a:lnTo>
                  <a:lnTo>
                    <a:pt x="10893" y="18369"/>
                  </a:lnTo>
                  <a:lnTo>
                    <a:pt x="8355" y="17581"/>
                  </a:lnTo>
                  <a:lnTo>
                    <a:pt x="8355" y="14838"/>
                  </a:lnTo>
                  <a:lnTo>
                    <a:pt x="5880" y="15176"/>
                  </a:lnTo>
                  <a:lnTo>
                    <a:pt x="4456" y="13148"/>
                  </a:lnTo>
                  <a:lnTo>
                    <a:pt x="0" y="10744"/>
                  </a:lnTo>
                  <a:lnTo>
                    <a:pt x="3280" y="7025"/>
                  </a:lnTo>
                  <a:lnTo>
                    <a:pt x="2352" y="5297"/>
                  </a:lnTo>
                  <a:lnTo>
                    <a:pt x="5570" y="4959"/>
                  </a:lnTo>
                  <a:lnTo>
                    <a:pt x="5880" y="2517"/>
                  </a:lnTo>
                  <a:lnTo>
                    <a:pt x="4023" y="124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2164938" y="1079199"/>
              <a:ext cx="536331" cy="46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12"/>
                  </a:moveTo>
                  <a:lnTo>
                    <a:pt x="9470" y="0"/>
                  </a:lnTo>
                  <a:lnTo>
                    <a:pt x="11465" y="0"/>
                  </a:lnTo>
                  <a:lnTo>
                    <a:pt x="12991" y="665"/>
                  </a:lnTo>
                  <a:lnTo>
                    <a:pt x="12170" y="2516"/>
                  </a:lnTo>
                  <a:lnTo>
                    <a:pt x="14909" y="5602"/>
                  </a:lnTo>
                  <a:lnTo>
                    <a:pt x="15809" y="8165"/>
                  </a:lnTo>
                  <a:lnTo>
                    <a:pt x="17452" y="7501"/>
                  </a:lnTo>
                  <a:lnTo>
                    <a:pt x="17374" y="11156"/>
                  </a:lnTo>
                  <a:lnTo>
                    <a:pt x="19017" y="12200"/>
                  </a:lnTo>
                  <a:lnTo>
                    <a:pt x="19800" y="15429"/>
                  </a:lnTo>
                  <a:lnTo>
                    <a:pt x="20974" y="15713"/>
                  </a:lnTo>
                  <a:lnTo>
                    <a:pt x="21600" y="17043"/>
                  </a:lnTo>
                  <a:lnTo>
                    <a:pt x="20152" y="18894"/>
                  </a:lnTo>
                  <a:lnTo>
                    <a:pt x="19683" y="21030"/>
                  </a:lnTo>
                  <a:lnTo>
                    <a:pt x="17609" y="21600"/>
                  </a:lnTo>
                  <a:lnTo>
                    <a:pt x="18157" y="19274"/>
                  </a:lnTo>
                  <a:lnTo>
                    <a:pt x="10057" y="20128"/>
                  </a:lnTo>
                  <a:lnTo>
                    <a:pt x="4226" y="20983"/>
                  </a:lnTo>
                  <a:lnTo>
                    <a:pt x="3874" y="18704"/>
                  </a:lnTo>
                  <a:lnTo>
                    <a:pt x="3483" y="11773"/>
                  </a:lnTo>
                  <a:lnTo>
                    <a:pt x="3404" y="8023"/>
                  </a:lnTo>
                  <a:lnTo>
                    <a:pt x="1487" y="6314"/>
                  </a:lnTo>
                  <a:lnTo>
                    <a:pt x="2191" y="4747"/>
                  </a:lnTo>
                  <a:lnTo>
                    <a:pt x="1252" y="3893"/>
                  </a:lnTo>
                  <a:lnTo>
                    <a:pt x="0" y="712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2751412" y="887886"/>
              <a:ext cx="257538" cy="451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53"/>
                  </a:moveTo>
                  <a:lnTo>
                    <a:pt x="2560" y="2330"/>
                  </a:lnTo>
                  <a:lnTo>
                    <a:pt x="4960" y="2184"/>
                  </a:lnTo>
                  <a:lnTo>
                    <a:pt x="5760" y="1747"/>
                  </a:lnTo>
                  <a:lnTo>
                    <a:pt x="6400" y="437"/>
                  </a:lnTo>
                  <a:lnTo>
                    <a:pt x="16800" y="0"/>
                  </a:lnTo>
                  <a:lnTo>
                    <a:pt x="21600" y="15241"/>
                  </a:lnTo>
                  <a:lnTo>
                    <a:pt x="21280" y="15096"/>
                  </a:lnTo>
                  <a:lnTo>
                    <a:pt x="17680" y="15969"/>
                  </a:lnTo>
                  <a:lnTo>
                    <a:pt x="15120" y="20047"/>
                  </a:lnTo>
                  <a:lnTo>
                    <a:pt x="11440" y="19464"/>
                  </a:lnTo>
                  <a:lnTo>
                    <a:pt x="7120" y="21018"/>
                  </a:lnTo>
                  <a:lnTo>
                    <a:pt x="1440" y="21600"/>
                  </a:lnTo>
                  <a:lnTo>
                    <a:pt x="4000" y="17571"/>
                  </a:lnTo>
                  <a:lnTo>
                    <a:pt x="2880" y="15338"/>
                  </a:lnTo>
                  <a:lnTo>
                    <a:pt x="0" y="1553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2956351" y="796318"/>
              <a:ext cx="335752" cy="407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48"/>
                  </a:moveTo>
                  <a:lnTo>
                    <a:pt x="9711" y="4040"/>
                  </a:lnTo>
                  <a:lnTo>
                    <a:pt x="11765" y="4363"/>
                  </a:lnTo>
                  <a:lnTo>
                    <a:pt x="16371" y="2532"/>
                  </a:lnTo>
                  <a:lnTo>
                    <a:pt x="17367" y="808"/>
                  </a:lnTo>
                  <a:lnTo>
                    <a:pt x="20106" y="0"/>
                  </a:lnTo>
                  <a:lnTo>
                    <a:pt x="21600" y="8188"/>
                  </a:lnTo>
                  <a:lnTo>
                    <a:pt x="20480" y="9049"/>
                  </a:lnTo>
                  <a:lnTo>
                    <a:pt x="20729" y="14705"/>
                  </a:lnTo>
                  <a:lnTo>
                    <a:pt x="18612" y="15190"/>
                  </a:lnTo>
                  <a:lnTo>
                    <a:pt x="17367" y="18368"/>
                  </a:lnTo>
                  <a:lnTo>
                    <a:pt x="15686" y="17937"/>
                  </a:lnTo>
                  <a:lnTo>
                    <a:pt x="15126" y="21600"/>
                  </a:lnTo>
                  <a:lnTo>
                    <a:pt x="12699" y="20092"/>
                  </a:lnTo>
                  <a:lnTo>
                    <a:pt x="7968" y="21061"/>
                  </a:lnTo>
                  <a:lnTo>
                    <a:pt x="5914" y="19661"/>
                  </a:lnTo>
                  <a:lnTo>
                    <a:pt x="3175" y="19607"/>
                  </a:lnTo>
                  <a:lnTo>
                    <a:pt x="1805" y="13520"/>
                  </a:lnTo>
                  <a:lnTo>
                    <a:pt x="0" y="4848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2660662" y="1166952"/>
              <a:ext cx="590836" cy="340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267" y="20262"/>
                  </a:lnTo>
                  <a:lnTo>
                    <a:pt x="5267" y="19306"/>
                  </a:lnTo>
                  <a:lnTo>
                    <a:pt x="17923" y="16184"/>
                  </a:lnTo>
                  <a:lnTo>
                    <a:pt x="18136" y="14527"/>
                  </a:lnTo>
                  <a:lnTo>
                    <a:pt x="20009" y="13317"/>
                  </a:lnTo>
                  <a:lnTo>
                    <a:pt x="20221" y="11596"/>
                  </a:lnTo>
                  <a:lnTo>
                    <a:pt x="20999" y="11023"/>
                  </a:lnTo>
                  <a:lnTo>
                    <a:pt x="21600" y="8411"/>
                  </a:lnTo>
                  <a:lnTo>
                    <a:pt x="19832" y="5862"/>
                  </a:lnTo>
                  <a:lnTo>
                    <a:pt x="19514" y="2421"/>
                  </a:lnTo>
                  <a:lnTo>
                    <a:pt x="18136" y="701"/>
                  </a:lnTo>
                  <a:lnTo>
                    <a:pt x="15343" y="1657"/>
                  </a:lnTo>
                  <a:lnTo>
                    <a:pt x="13999" y="127"/>
                  </a:lnTo>
                  <a:lnTo>
                    <a:pt x="12727" y="0"/>
                  </a:lnTo>
                  <a:lnTo>
                    <a:pt x="13009" y="2421"/>
                  </a:lnTo>
                  <a:lnTo>
                    <a:pt x="11242" y="3632"/>
                  </a:lnTo>
                  <a:lnTo>
                    <a:pt x="10075" y="8984"/>
                  </a:lnTo>
                  <a:lnTo>
                    <a:pt x="8484" y="8156"/>
                  </a:lnTo>
                  <a:lnTo>
                    <a:pt x="6575" y="10131"/>
                  </a:lnTo>
                  <a:lnTo>
                    <a:pt x="4136" y="10896"/>
                  </a:lnTo>
                  <a:lnTo>
                    <a:pt x="4136" y="13954"/>
                  </a:lnTo>
                  <a:lnTo>
                    <a:pt x="2899" y="13890"/>
                  </a:lnTo>
                  <a:lnTo>
                    <a:pt x="2970" y="16566"/>
                  </a:lnTo>
                  <a:lnTo>
                    <a:pt x="1697" y="15483"/>
                  </a:lnTo>
                  <a:lnTo>
                    <a:pt x="955" y="15993"/>
                  </a:lnTo>
                  <a:lnTo>
                    <a:pt x="1591" y="17777"/>
                  </a:lnTo>
                  <a:lnTo>
                    <a:pt x="247" y="20198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2616239" y="1384972"/>
              <a:ext cx="682405" cy="25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9" y="9833"/>
                  </a:moveTo>
                  <a:lnTo>
                    <a:pt x="1289" y="10254"/>
                  </a:lnTo>
                  <a:lnTo>
                    <a:pt x="920" y="12271"/>
                  </a:lnTo>
                  <a:lnTo>
                    <a:pt x="1350" y="15044"/>
                  </a:lnTo>
                  <a:lnTo>
                    <a:pt x="0" y="17398"/>
                  </a:lnTo>
                  <a:lnTo>
                    <a:pt x="276" y="21600"/>
                  </a:lnTo>
                  <a:lnTo>
                    <a:pt x="5952" y="20339"/>
                  </a:lnTo>
                  <a:lnTo>
                    <a:pt x="12672" y="18154"/>
                  </a:lnTo>
                  <a:lnTo>
                    <a:pt x="16047" y="16557"/>
                  </a:lnTo>
                  <a:lnTo>
                    <a:pt x="16722" y="11010"/>
                  </a:lnTo>
                  <a:lnTo>
                    <a:pt x="17918" y="10758"/>
                  </a:lnTo>
                  <a:lnTo>
                    <a:pt x="21600" y="0"/>
                  </a:lnTo>
                  <a:lnTo>
                    <a:pt x="16814" y="2689"/>
                  </a:lnTo>
                  <a:lnTo>
                    <a:pt x="5676" y="7060"/>
                  </a:lnTo>
                  <a:lnTo>
                    <a:pt x="5768" y="8321"/>
                  </a:lnTo>
                  <a:lnTo>
                    <a:pt x="1289" y="9833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2548654" y="1624793"/>
              <a:ext cx="282065" cy="50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4" y="730"/>
                  </a:moveTo>
                  <a:lnTo>
                    <a:pt x="2840" y="4380"/>
                  </a:lnTo>
                  <a:lnTo>
                    <a:pt x="0" y="6785"/>
                  </a:lnTo>
                  <a:lnTo>
                    <a:pt x="897" y="9619"/>
                  </a:lnTo>
                  <a:lnTo>
                    <a:pt x="4260" y="13484"/>
                  </a:lnTo>
                  <a:lnTo>
                    <a:pt x="1719" y="17392"/>
                  </a:lnTo>
                  <a:lnTo>
                    <a:pt x="598" y="19453"/>
                  </a:lnTo>
                  <a:lnTo>
                    <a:pt x="13154" y="18637"/>
                  </a:lnTo>
                  <a:lnTo>
                    <a:pt x="13678" y="21256"/>
                  </a:lnTo>
                  <a:lnTo>
                    <a:pt x="16293" y="21600"/>
                  </a:lnTo>
                  <a:lnTo>
                    <a:pt x="16966" y="20226"/>
                  </a:lnTo>
                  <a:lnTo>
                    <a:pt x="21600" y="19839"/>
                  </a:lnTo>
                  <a:lnTo>
                    <a:pt x="20554" y="15459"/>
                  </a:lnTo>
                  <a:lnTo>
                    <a:pt x="20329" y="0"/>
                  </a:lnTo>
                  <a:lnTo>
                    <a:pt x="6054" y="730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2810277" y="1600812"/>
              <a:ext cx="316131" cy="514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08"/>
                  </a:moveTo>
                  <a:lnTo>
                    <a:pt x="14023" y="0"/>
                  </a:lnTo>
                  <a:lnTo>
                    <a:pt x="18543" y="9969"/>
                  </a:lnTo>
                  <a:lnTo>
                    <a:pt x="21600" y="11588"/>
                  </a:lnTo>
                  <a:lnTo>
                    <a:pt x="19141" y="14528"/>
                  </a:lnTo>
                  <a:lnTo>
                    <a:pt x="21534" y="17340"/>
                  </a:lnTo>
                  <a:lnTo>
                    <a:pt x="7178" y="18362"/>
                  </a:lnTo>
                  <a:lnTo>
                    <a:pt x="7776" y="20791"/>
                  </a:lnTo>
                  <a:lnTo>
                    <a:pt x="5649" y="21600"/>
                  </a:lnTo>
                  <a:lnTo>
                    <a:pt x="3988" y="18533"/>
                  </a:lnTo>
                  <a:lnTo>
                    <a:pt x="2991" y="21046"/>
                  </a:lnTo>
                  <a:lnTo>
                    <a:pt x="1196" y="20791"/>
                  </a:lnTo>
                  <a:lnTo>
                    <a:pt x="598" y="18277"/>
                  </a:lnTo>
                  <a:lnTo>
                    <a:pt x="66" y="16104"/>
                  </a:lnTo>
                  <a:lnTo>
                    <a:pt x="0" y="1108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017396" y="1574649"/>
              <a:ext cx="441492" cy="473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98"/>
                  </a:moveTo>
                  <a:lnTo>
                    <a:pt x="240" y="1298"/>
                  </a:lnTo>
                  <a:lnTo>
                    <a:pt x="5280" y="417"/>
                  </a:lnTo>
                  <a:lnTo>
                    <a:pt x="9744" y="0"/>
                  </a:lnTo>
                  <a:lnTo>
                    <a:pt x="9072" y="1112"/>
                  </a:lnTo>
                  <a:lnTo>
                    <a:pt x="10464" y="1112"/>
                  </a:lnTo>
                  <a:lnTo>
                    <a:pt x="18144" y="7787"/>
                  </a:lnTo>
                  <a:lnTo>
                    <a:pt x="21168" y="12098"/>
                  </a:lnTo>
                  <a:lnTo>
                    <a:pt x="21600" y="15018"/>
                  </a:lnTo>
                  <a:lnTo>
                    <a:pt x="20592" y="15713"/>
                  </a:lnTo>
                  <a:lnTo>
                    <a:pt x="21168" y="18633"/>
                  </a:lnTo>
                  <a:lnTo>
                    <a:pt x="19008" y="18773"/>
                  </a:lnTo>
                  <a:lnTo>
                    <a:pt x="19008" y="21276"/>
                  </a:lnTo>
                  <a:lnTo>
                    <a:pt x="17280" y="20024"/>
                  </a:lnTo>
                  <a:lnTo>
                    <a:pt x="6192" y="21600"/>
                  </a:lnTo>
                  <a:lnTo>
                    <a:pt x="3696" y="16965"/>
                  </a:lnTo>
                  <a:lnTo>
                    <a:pt x="5472" y="13767"/>
                  </a:lnTo>
                  <a:lnTo>
                    <a:pt x="3120" y="12144"/>
                  </a:lnTo>
                  <a:lnTo>
                    <a:pt x="0" y="1298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200533" y="1513604"/>
              <a:ext cx="398978" cy="329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8" y="3855"/>
                  </a:moveTo>
                  <a:lnTo>
                    <a:pt x="2523" y="1794"/>
                  </a:lnTo>
                  <a:lnTo>
                    <a:pt x="8987" y="0"/>
                  </a:lnTo>
                  <a:lnTo>
                    <a:pt x="10984" y="1196"/>
                  </a:lnTo>
                  <a:lnTo>
                    <a:pt x="15136" y="266"/>
                  </a:lnTo>
                  <a:lnTo>
                    <a:pt x="18552" y="3390"/>
                  </a:lnTo>
                  <a:lnTo>
                    <a:pt x="21600" y="5782"/>
                  </a:lnTo>
                  <a:lnTo>
                    <a:pt x="19866" y="12229"/>
                  </a:lnTo>
                  <a:lnTo>
                    <a:pt x="17290" y="15552"/>
                  </a:lnTo>
                  <a:lnTo>
                    <a:pt x="14453" y="16549"/>
                  </a:lnTo>
                  <a:lnTo>
                    <a:pt x="14978" y="19141"/>
                  </a:lnTo>
                  <a:lnTo>
                    <a:pt x="13244" y="21600"/>
                  </a:lnTo>
                  <a:lnTo>
                    <a:pt x="9933" y="15552"/>
                  </a:lnTo>
                  <a:lnTo>
                    <a:pt x="1419" y="5782"/>
                  </a:lnTo>
                  <a:lnTo>
                    <a:pt x="0" y="5782"/>
                  </a:lnTo>
                  <a:lnTo>
                    <a:pt x="788" y="3855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2914927" y="1982347"/>
              <a:ext cx="747810" cy="529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0"/>
                  </a:moveTo>
                  <a:lnTo>
                    <a:pt x="5927" y="1241"/>
                  </a:lnTo>
                  <a:lnTo>
                    <a:pt x="6573" y="2648"/>
                  </a:lnTo>
                  <a:lnTo>
                    <a:pt x="12921" y="1241"/>
                  </a:lnTo>
                  <a:lnTo>
                    <a:pt x="14016" y="2400"/>
                  </a:lnTo>
                  <a:lnTo>
                    <a:pt x="14016" y="166"/>
                  </a:lnTo>
                  <a:lnTo>
                    <a:pt x="13932" y="0"/>
                  </a:lnTo>
                  <a:lnTo>
                    <a:pt x="15196" y="124"/>
                  </a:lnTo>
                  <a:lnTo>
                    <a:pt x="16544" y="3476"/>
                  </a:lnTo>
                  <a:lnTo>
                    <a:pt x="18707" y="7986"/>
                  </a:lnTo>
                  <a:lnTo>
                    <a:pt x="19746" y="11917"/>
                  </a:lnTo>
                  <a:lnTo>
                    <a:pt x="21347" y="14648"/>
                  </a:lnTo>
                  <a:lnTo>
                    <a:pt x="21600" y="18621"/>
                  </a:lnTo>
                  <a:lnTo>
                    <a:pt x="21094" y="20979"/>
                  </a:lnTo>
                  <a:lnTo>
                    <a:pt x="18819" y="21600"/>
                  </a:lnTo>
                  <a:lnTo>
                    <a:pt x="18454" y="20607"/>
                  </a:lnTo>
                  <a:lnTo>
                    <a:pt x="16853" y="19200"/>
                  </a:lnTo>
                  <a:lnTo>
                    <a:pt x="16347" y="17710"/>
                  </a:lnTo>
                  <a:lnTo>
                    <a:pt x="15926" y="17131"/>
                  </a:lnTo>
                  <a:lnTo>
                    <a:pt x="15673" y="15766"/>
                  </a:lnTo>
                  <a:lnTo>
                    <a:pt x="15280" y="16138"/>
                  </a:lnTo>
                  <a:lnTo>
                    <a:pt x="14016" y="14359"/>
                  </a:lnTo>
                  <a:lnTo>
                    <a:pt x="14325" y="12662"/>
                  </a:lnTo>
                  <a:lnTo>
                    <a:pt x="14016" y="11710"/>
                  </a:lnTo>
                  <a:lnTo>
                    <a:pt x="13651" y="12041"/>
                  </a:lnTo>
                  <a:lnTo>
                    <a:pt x="13679" y="13034"/>
                  </a:lnTo>
                  <a:lnTo>
                    <a:pt x="13258" y="11710"/>
                  </a:lnTo>
                  <a:lnTo>
                    <a:pt x="13314" y="8690"/>
                  </a:lnTo>
                  <a:lnTo>
                    <a:pt x="12499" y="6869"/>
                  </a:lnTo>
                  <a:lnTo>
                    <a:pt x="10477" y="5379"/>
                  </a:lnTo>
                  <a:lnTo>
                    <a:pt x="9466" y="3724"/>
                  </a:lnTo>
                  <a:lnTo>
                    <a:pt x="8342" y="3517"/>
                  </a:lnTo>
                  <a:lnTo>
                    <a:pt x="7865" y="4593"/>
                  </a:lnTo>
                  <a:lnTo>
                    <a:pt x="6179" y="5338"/>
                  </a:lnTo>
                  <a:lnTo>
                    <a:pt x="5224" y="4593"/>
                  </a:lnTo>
                  <a:lnTo>
                    <a:pt x="4719" y="3476"/>
                  </a:lnTo>
                  <a:lnTo>
                    <a:pt x="1545" y="4469"/>
                  </a:lnTo>
                  <a:lnTo>
                    <a:pt x="871" y="3641"/>
                  </a:lnTo>
                  <a:lnTo>
                    <a:pt x="169" y="4510"/>
                  </a:lnTo>
                  <a:lnTo>
                    <a:pt x="0" y="211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119865" y="1284682"/>
              <a:ext cx="686765" cy="318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2" y="15974"/>
                  </a:moveTo>
                  <a:lnTo>
                    <a:pt x="0" y="20558"/>
                  </a:lnTo>
                  <a:lnTo>
                    <a:pt x="2807" y="19933"/>
                  </a:lnTo>
                  <a:lnTo>
                    <a:pt x="3905" y="17850"/>
                  </a:lnTo>
                  <a:lnTo>
                    <a:pt x="7688" y="15558"/>
                  </a:lnTo>
                  <a:lnTo>
                    <a:pt x="8756" y="16808"/>
                  </a:lnTo>
                  <a:lnTo>
                    <a:pt x="11258" y="15974"/>
                  </a:lnTo>
                  <a:lnTo>
                    <a:pt x="11258" y="16252"/>
                  </a:lnTo>
                  <a:lnTo>
                    <a:pt x="15010" y="21600"/>
                  </a:lnTo>
                  <a:lnTo>
                    <a:pt x="17207" y="20003"/>
                  </a:lnTo>
                  <a:lnTo>
                    <a:pt x="18458" y="14099"/>
                  </a:lnTo>
                  <a:lnTo>
                    <a:pt x="20593" y="12432"/>
                  </a:lnTo>
                  <a:lnTo>
                    <a:pt x="21600" y="8057"/>
                  </a:lnTo>
                  <a:lnTo>
                    <a:pt x="21569" y="2709"/>
                  </a:lnTo>
                  <a:lnTo>
                    <a:pt x="21295" y="7084"/>
                  </a:lnTo>
                  <a:lnTo>
                    <a:pt x="20105" y="10835"/>
                  </a:lnTo>
                  <a:lnTo>
                    <a:pt x="19647" y="10557"/>
                  </a:lnTo>
                  <a:lnTo>
                    <a:pt x="18031" y="11599"/>
                  </a:lnTo>
                  <a:lnTo>
                    <a:pt x="18031" y="10349"/>
                  </a:lnTo>
                  <a:lnTo>
                    <a:pt x="19647" y="9098"/>
                  </a:lnTo>
                  <a:lnTo>
                    <a:pt x="18183" y="8682"/>
                  </a:lnTo>
                  <a:lnTo>
                    <a:pt x="19831" y="7501"/>
                  </a:lnTo>
                  <a:lnTo>
                    <a:pt x="20471" y="8126"/>
                  </a:lnTo>
                  <a:lnTo>
                    <a:pt x="20776" y="3959"/>
                  </a:lnTo>
                  <a:lnTo>
                    <a:pt x="20380" y="3056"/>
                  </a:lnTo>
                  <a:lnTo>
                    <a:pt x="18397" y="4723"/>
                  </a:lnTo>
                  <a:lnTo>
                    <a:pt x="18458" y="2223"/>
                  </a:lnTo>
                  <a:lnTo>
                    <a:pt x="19281" y="2848"/>
                  </a:lnTo>
                  <a:lnTo>
                    <a:pt x="20380" y="972"/>
                  </a:lnTo>
                  <a:lnTo>
                    <a:pt x="19769" y="0"/>
                  </a:lnTo>
                  <a:lnTo>
                    <a:pt x="13332" y="3334"/>
                  </a:lnTo>
                  <a:lnTo>
                    <a:pt x="5400" y="7015"/>
                  </a:lnTo>
                  <a:lnTo>
                    <a:pt x="1800" y="15835"/>
                  </a:lnTo>
                  <a:lnTo>
                    <a:pt x="732" y="15974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148209" y="1027419"/>
              <a:ext cx="601737" cy="390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59" y="15165"/>
                  </a:moveTo>
                  <a:lnTo>
                    <a:pt x="2931" y="17347"/>
                  </a:lnTo>
                  <a:lnTo>
                    <a:pt x="2024" y="17907"/>
                  </a:lnTo>
                  <a:lnTo>
                    <a:pt x="1989" y="19362"/>
                  </a:lnTo>
                  <a:lnTo>
                    <a:pt x="105" y="20425"/>
                  </a:lnTo>
                  <a:lnTo>
                    <a:pt x="0" y="21600"/>
                  </a:lnTo>
                  <a:lnTo>
                    <a:pt x="5130" y="20201"/>
                  </a:lnTo>
                  <a:lnTo>
                    <a:pt x="14447" y="17067"/>
                  </a:lnTo>
                  <a:lnTo>
                    <a:pt x="21600" y="14325"/>
                  </a:lnTo>
                  <a:lnTo>
                    <a:pt x="21600" y="12143"/>
                  </a:lnTo>
                  <a:lnTo>
                    <a:pt x="20832" y="11472"/>
                  </a:lnTo>
                  <a:lnTo>
                    <a:pt x="20204" y="12535"/>
                  </a:lnTo>
                  <a:lnTo>
                    <a:pt x="19820" y="9625"/>
                  </a:lnTo>
                  <a:lnTo>
                    <a:pt x="20204" y="6995"/>
                  </a:lnTo>
                  <a:lnTo>
                    <a:pt x="17517" y="5036"/>
                  </a:lnTo>
                  <a:lnTo>
                    <a:pt x="15703" y="5540"/>
                  </a:lnTo>
                  <a:lnTo>
                    <a:pt x="15633" y="1511"/>
                  </a:lnTo>
                  <a:lnTo>
                    <a:pt x="13749" y="0"/>
                  </a:lnTo>
                  <a:lnTo>
                    <a:pt x="12353" y="951"/>
                  </a:lnTo>
                  <a:lnTo>
                    <a:pt x="11411" y="4701"/>
                  </a:lnTo>
                  <a:lnTo>
                    <a:pt x="9736" y="6211"/>
                  </a:lnTo>
                  <a:lnTo>
                    <a:pt x="9038" y="12199"/>
                  </a:lnTo>
                  <a:lnTo>
                    <a:pt x="6316" y="15165"/>
                  </a:lnTo>
                  <a:lnTo>
                    <a:pt x="4118" y="16340"/>
                  </a:lnTo>
                  <a:lnTo>
                    <a:pt x="3559" y="15165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3191813" y="946752"/>
              <a:ext cx="340113" cy="37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15" y="11270"/>
                  </a:moveTo>
                  <a:lnTo>
                    <a:pt x="554" y="10800"/>
                  </a:lnTo>
                  <a:lnTo>
                    <a:pt x="0" y="14263"/>
                  </a:lnTo>
                  <a:lnTo>
                    <a:pt x="554" y="17902"/>
                  </a:lnTo>
                  <a:lnTo>
                    <a:pt x="3692" y="20367"/>
                  </a:lnTo>
                  <a:lnTo>
                    <a:pt x="4431" y="21600"/>
                  </a:lnTo>
                  <a:lnTo>
                    <a:pt x="8431" y="20367"/>
                  </a:lnTo>
                  <a:lnTo>
                    <a:pt x="13108" y="17433"/>
                  </a:lnTo>
                  <a:lnTo>
                    <a:pt x="14523" y="11093"/>
                  </a:lnTo>
                  <a:lnTo>
                    <a:pt x="17538" y="9391"/>
                  </a:lnTo>
                  <a:lnTo>
                    <a:pt x="19200" y="5517"/>
                  </a:lnTo>
                  <a:lnTo>
                    <a:pt x="21600" y="4461"/>
                  </a:lnTo>
                  <a:lnTo>
                    <a:pt x="18462" y="3933"/>
                  </a:lnTo>
                  <a:lnTo>
                    <a:pt x="13046" y="6750"/>
                  </a:lnTo>
                  <a:lnTo>
                    <a:pt x="12185" y="4050"/>
                  </a:lnTo>
                  <a:lnTo>
                    <a:pt x="7508" y="4285"/>
                  </a:lnTo>
                  <a:lnTo>
                    <a:pt x="6400" y="0"/>
                  </a:lnTo>
                  <a:lnTo>
                    <a:pt x="5169" y="1115"/>
                  </a:lnTo>
                  <a:lnTo>
                    <a:pt x="5538" y="7278"/>
                  </a:lnTo>
                  <a:lnTo>
                    <a:pt x="3446" y="7807"/>
                  </a:lnTo>
                  <a:lnTo>
                    <a:pt x="2215" y="1127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3675817" y="955472"/>
              <a:ext cx="95930" cy="12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9"/>
                  </a:moveTo>
                  <a:lnTo>
                    <a:pt x="4582" y="0"/>
                  </a:lnTo>
                  <a:lnTo>
                    <a:pt x="14400" y="4741"/>
                  </a:lnTo>
                  <a:lnTo>
                    <a:pt x="14400" y="9483"/>
                  </a:lnTo>
                  <a:lnTo>
                    <a:pt x="21164" y="12820"/>
                  </a:lnTo>
                  <a:lnTo>
                    <a:pt x="21600" y="19141"/>
                  </a:lnTo>
                  <a:lnTo>
                    <a:pt x="10473" y="21600"/>
                  </a:lnTo>
                  <a:lnTo>
                    <a:pt x="0" y="1229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273844" y="709110"/>
              <a:ext cx="457844" cy="31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" y="3115"/>
                  </a:moveTo>
                  <a:lnTo>
                    <a:pt x="0" y="6023"/>
                  </a:lnTo>
                  <a:lnTo>
                    <a:pt x="1089" y="16546"/>
                  </a:lnTo>
                  <a:lnTo>
                    <a:pt x="1997" y="21600"/>
                  </a:lnTo>
                  <a:lnTo>
                    <a:pt x="5672" y="21185"/>
                  </a:lnTo>
                  <a:lnTo>
                    <a:pt x="19286" y="17238"/>
                  </a:lnTo>
                  <a:lnTo>
                    <a:pt x="20239" y="16615"/>
                  </a:lnTo>
                  <a:lnTo>
                    <a:pt x="21600" y="11769"/>
                  </a:lnTo>
                  <a:lnTo>
                    <a:pt x="19558" y="9069"/>
                  </a:lnTo>
                  <a:lnTo>
                    <a:pt x="20647" y="2838"/>
                  </a:lnTo>
                  <a:lnTo>
                    <a:pt x="19059" y="2215"/>
                  </a:lnTo>
                  <a:lnTo>
                    <a:pt x="19059" y="623"/>
                  </a:lnTo>
                  <a:lnTo>
                    <a:pt x="18378" y="0"/>
                  </a:lnTo>
                  <a:lnTo>
                    <a:pt x="2587" y="4500"/>
                  </a:lnTo>
                  <a:lnTo>
                    <a:pt x="1997" y="3115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3682358" y="746173"/>
              <a:ext cx="122638" cy="252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71" y="173"/>
                  </a:moveTo>
                  <a:lnTo>
                    <a:pt x="8914" y="0"/>
                  </a:lnTo>
                  <a:lnTo>
                    <a:pt x="19200" y="3296"/>
                  </a:lnTo>
                  <a:lnTo>
                    <a:pt x="17657" y="5899"/>
                  </a:lnTo>
                  <a:lnTo>
                    <a:pt x="21257" y="7547"/>
                  </a:lnTo>
                  <a:lnTo>
                    <a:pt x="21600" y="17696"/>
                  </a:lnTo>
                  <a:lnTo>
                    <a:pt x="18000" y="21600"/>
                  </a:lnTo>
                  <a:lnTo>
                    <a:pt x="13886" y="20212"/>
                  </a:lnTo>
                  <a:lnTo>
                    <a:pt x="9429" y="20039"/>
                  </a:lnTo>
                  <a:lnTo>
                    <a:pt x="2057" y="17957"/>
                  </a:lnTo>
                  <a:lnTo>
                    <a:pt x="7714" y="11624"/>
                  </a:lnTo>
                  <a:lnTo>
                    <a:pt x="0" y="8241"/>
                  </a:lnTo>
                  <a:lnTo>
                    <a:pt x="3771" y="173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3298369" y="351557"/>
              <a:ext cx="514529" cy="433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" y="14501"/>
                  </a:moveTo>
                  <a:lnTo>
                    <a:pt x="3696" y="13192"/>
                  </a:lnTo>
                  <a:lnTo>
                    <a:pt x="6447" y="12890"/>
                  </a:lnTo>
                  <a:lnTo>
                    <a:pt x="7145" y="11782"/>
                  </a:lnTo>
                  <a:lnTo>
                    <a:pt x="8131" y="11631"/>
                  </a:lnTo>
                  <a:lnTo>
                    <a:pt x="8665" y="10422"/>
                  </a:lnTo>
                  <a:lnTo>
                    <a:pt x="9609" y="9969"/>
                  </a:lnTo>
                  <a:lnTo>
                    <a:pt x="9157" y="7703"/>
                  </a:lnTo>
                  <a:lnTo>
                    <a:pt x="8624" y="7099"/>
                  </a:lnTo>
                  <a:lnTo>
                    <a:pt x="9773" y="5287"/>
                  </a:lnTo>
                  <a:lnTo>
                    <a:pt x="10513" y="5287"/>
                  </a:lnTo>
                  <a:lnTo>
                    <a:pt x="13059" y="1410"/>
                  </a:lnTo>
                  <a:lnTo>
                    <a:pt x="16919" y="0"/>
                  </a:lnTo>
                  <a:lnTo>
                    <a:pt x="17370" y="3625"/>
                  </a:lnTo>
                  <a:lnTo>
                    <a:pt x="17535" y="3474"/>
                  </a:lnTo>
                  <a:lnTo>
                    <a:pt x="18479" y="4733"/>
                  </a:lnTo>
                  <a:lnTo>
                    <a:pt x="18520" y="8459"/>
                  </a:lnTo>
                  <a:lnTo>
                    <a:pt x="19711" y="11480"/>
                  </a:lnTo>
                  <a:lnTo>
                    <a:pt x="20122" y="15407"/>
                  </a:lnTo>
                  <a:lnTo>
                    <a:pt x="20245" y="18780"/>
                  </a:lnTo>
                  <a:lnTo>
                    <a:pt x="21600" y="19938"/>
                  </a:lnTo>
                  <a:lnTo>
                    <a:pt x="20614" y="21600"/>
                  </a:lnTo>
                  <a:lnTo>
                    <a:pt x="18110" y="19636"/>
                  </a:lnTo>
                  <a:lnTo>
                    <a:pt x="16795" y="19787"/>
                  </a:lnTo>
                  <a:lnTo>
                    <a:pt x="15522" y="19334"/>
                  </a:lnTo>
                  <a:lnTo>
                    <a:pt x="15563" y="18176"/>
                  </a:lnTo>
                  <a:lnTo>
                    <a:pt x="14783" y="17824"/>
                  </a:lnTo>
                  <a:lnTo>
                    <a:pt x="616" y="21147"/>
                  </a:lnTo>
                  <a:lnTo>
                    <a:pt x="0" y="20140"/>
                  </a:lnTo>
                  <a:lnTo>
                    <a:pt x="2135" y="16313"/>
                  </a:lnTo>
                  <a:lnTo>
                    <a:pt x="1643" y="14501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3701979" y="327575"/>
              <a:ext cx="137354" cy="257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60"/>
                  </a:moveTo>
                  <a:lnTo>
                    <a:pt x="15737" y="0"/>
                  </a:lnTo>
                  <a:lnTo>
                    <a:pt x="21600" y="5860"/>
                  </a:lnTo>
                  <a:lnTo>
                    <a:pt x="18514" y="7367"/>
                  </a:lnTo>
                  <a:lnTo>
                    <a:pt x="19749" y="20428"/>
                  </a:lnTo>
                  <a:lnTo>
                    <a:pt x="10646" y="21600"/>
                  </a:lnTo>
                  <a:lnTo>
                    <a:pt x="6326" y="16158"/>
                  </a:lnTo>
                  <a:lnTo>
                    <a:pt x="6017" y="9795"/>
                  </a:lnTo>
                  <a:lnTo>
                    <a:pt x="2160" y="7870"/>
                  </a:lnTo>
                  <a:lnTo>
                    <a:pt x="0" y="2260"/>
                  </a:lnTo>
                  <a:close/>
                </a:path>
              </a:pathLst>
            </a:custGeom>
            <a:solidFill>
              <a:srgbClr val="0048A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769566" y="532513"/>
              <a:ext cx="287788" cy="135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lnTo>
                    <a:pt x="10982" y="2560"/>
                  </a:lnTo>
                  <a:lnTo>
                    <a:pt x="12291" y="2880"/>
                  </a:lnTo>
                  <a:lnTo>
                    <a:pt x="13600" y="0"/>
                  </a:lnTo>
                  <a:lnTo>
                    <a:pt x="14691" y="1440"/>
                  </a:lnTo>
                  <a:lnTo>
                    <a:pt x="13382" y="7680"/>
                  </a:lnTo>
                  <a:lnTo>
                    <a:pt x="15709" y="7200"/>
                  </a:lnTo>
                  <a:lnTo>
                    <a:pt x="17018" y="12000"/>
                  </a:lnTo>
                  <a:lnTo>
                    <a:pt x="18545" y="12480"/>
                  </a:lnTo>
                  <a:lnTo>
                    <a:pt x="19636" y="11680"/>
                  </a:lnTo>
                  <a:lnTo>
                    <a:pt x="19636" y="9120"/>
                  </a:lnTo>
                  <a:lnTo>
                    <a:pt x="17745" y="5760"/>
                  </a:lnTo>
                  <a:lnTo>
                    <a:pt x="19200" y="5440"/>
                  </a:lnTo>
                  <a:lnTo>
                    <a:pt x="21600" y="12640"/>
                  </a:lnTo>
                  <a:lnTo>
                    <a:pt x="19273" y="16960"/>
                  </a:lnTo>
                  <a:lnTo>
                    <a:pt x="16655" y="14880"/>
                  </a:lnTo>
                  <a:lnTo>
                    <a:pt x="15055" y="20160"/>
                  </a:lnTo>
                  <a:lnTo>
                    <a:pt x="11782" y="14880"/>
                  </a:lnTo>
                  <a:lnTo>
                    <a:pt x="873" y="21600"/>
                  </a:lnTo>
                  <a:lnTo>
                    <a:pt x="0" y="8640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3776106" y="637163"/>
              <a:ext cx="150435" cy="11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92"/>
                  </a:moveTo>
                  <a:lnTo>
                    <a:pt x="16583" y="0"/>
                  </a:lnTo>
                  <a:lnTo>
                    <a:pt x="21600" y="9885"/>
                  </a:lnTo>
                  <a:lnTo>
                    <a:pt x="18674" y="14278"/>
                  </a:lnTo>
                  <a:lnTo>
                    <a:pt x="13378" y="12631"/>
                  </a:lnTo>
                  <a:lnTo>
                    <a:pt x="5295" y="21600"/>
                  </a:lnTo>
                  <a:lnTo>
                    <a:pt x="836" y="17024"/>
                  </a:lnTo>
                  <a:lnTo>
                    <a:pt x="0" y="5492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3802267" y="711290"/>
              <a:ext cx="148255" cy="9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903"/>
                  </a:moveTo>
                  <a:lnTo>
                    <a:pt x="8894" y="8782"/>
                  </a:lnTo>
                  <a:lnTo>
                    <a:pt x="17506" y="0"/>
                  </a:lnTo>
                  <a:lnTo>
                    <a:pt x="19059" y="237"/>
                  </a:lnTo>
                  <a:lnTo>
                    <a:pt x="21600" y="712"/>
                  </a:lnTo>
                  <a:lnTo>
                    <a:pt x="13129" y="12106"/>
                  </a:lnTo>
                  <a:lnTo>
                    <a:pt x="2541" y="21600"/>
                  </a:lnTo>
                  <a:lnTo>
                    <a:pt x="0" y="15903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3802267" y="277430"/>
              <a:ext cx="159156" cy="29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10" y="0"/>
                  </a:moveTo>
                  <a:lnTo>
                    <a:pt x="0" y="3786"/>
                  </a:lnTo>
                  <a:lnTo>
                    <a:pt x="5005" y="8833"/>
                  </a:lnTo>
                  <a:lnTo>
                    <a:pt x="1976" y="10169"/>
                  </a:lnTo>
                  <a:lnTo>
                    <a:pt x="3161" y="21600"/>
                  </a:lnTo>
                  <a:lnTo>
                    <a:pt x="15278" y="19967"/>
                  </a:lnTo>
                  <a:lnTo>
                    <a:pt x="18439" y="19967"/>
                  </a:lnTo>
                  <a:lnTo>
                    <a:pt x="20151" y="18705"/>
                  </a:lnTo>
                  <a:lnTo>
                    <a:pt x="20151" y="16627"/>
                  </a:lnTo>
                  <a:lnTo>
                    <a:pt x="21600" y="15291"/>
                  </a:lnTo>
                  <a:lnTo>
                    <a:pt x="14883" y="13583"/>
                  </a:lnTo>
                  <a:lnTo>
                    <a:pt x="6190" y="1039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3891655" y="624082"/>
              <a:ext cx="76309" cy="67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55"/>
                  </a:moveTo>
                  <a:lnTo>
                    <a:pt x="9138" y="0"/>
                  </a:lnTo>
                  <a:lnTo>
                    <a:pt x="21600" y="10966"/>
                  </a:lnTo>
                  <a:lnTo>
                    <a:pt x="19108" y="13957"/>
                  </a:lnTo>
                  <a:lnTo>
                    <a:pt x="12738" y="13957"/>
                  </a:lnTo>
                  <a:lnTo>
                    <a:pt x="9969" y="21600"/>
                  </a:lnTo>
                  <a:lnTo>
                    <a:pt x="0" y="3655"/>
                  </a:lnTo>
                  <a:close/>
                </a:path>
              </a:pathLst>
            </a:custGeom>
            <a:solidFill>
              <a:srgbClr val="D81E00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3732500" y="1123348"/>
              <a:ext cx="39245" cy="7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5"/>
                  </a:moveTo>
                  <a:lnTo>
                    <a:pt x="21600" y="0"/>
                  </a:lnTo>
                  <a:lnTo>
                    <a:pt x="9257" y="21600"/>
                  </a:lnTo>
                  <a:lnTo>
                    <a:pt x="1029" y="21008"/>
                  </a:lnTo>
                  <a:lnTo>
                    <a:pt x="0" y="1775"/>
                  </a:lnTo>
                  <a:close/>
                </a:path>
              </a:pathLst>
            </a:custGeom>
            <a:solidFill>
              <a:srgbClr val="8A8A8A">
                <a:alpha val="50000"/>
              </a:srgbClr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955" name="appel-haken.pdf"/>
          <p:cNvPicPr/>
          <p:nvPr/>
        </p:nvPicPr>
        <p:blipFill>
          <a:blip r:embed="rId3">
            <a:extLst/>
          </a:blip>
          <a:srcRect l="5970" t="2484" r="7539" b="72674"/>
          <a:stretch>
            <a:fillRect/>
          </a:stretch>
        </p:blipFill>
        <p:spPr>
          <a:xfrm>
            <a:off x="1422400" y="3771957"/>
            <a:ext cx="5727700" cy="2604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Polynomial-time special cases NP-hard problems</a:t>
            </a:r>
          </a:p>
        </p:txBody>
      </p:sp>
      <p:sp>
        <p:nvSpPr>
          <p:cNvPr id="960" name="Shape 9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Trees.  </a:t>
            </a:r>
            <a:r>
              <a:rPr sz="2400" cap="small"/>
              <a:t>Vertex-Cover</a:t>
            </a:r>
            <a:r>
              <a:rPr sz="2400"/>
              <a:t>, </a:t>
            </a:r>
            <a:r>
              <a:rPr sz="2400" cap="small"/>
              <a:t>Independent-Set, Dominating-Set</a:t>
            </a:r>
            <a:r>
              <a:rPr sz="2400"/>
              <a:t>, </a:t>
            </a:r>
            <a:r>
              <a:rPr sz="2400" cap="small"/>
              <a:t>Graph-Isomorphism</a:t>
            </a:r>
            <a:r>
              <a:rPr sz="2400"/>
              <a:t>, ...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/>
              <a:t/>
            </a:r>
            <a:br>
              <a:rPr sz="2400"/>
            </a:br>
            <a:r>
              <a:rPr sz="2400">
                <a:solidFill>
                  <a:srgbClr val="0048AA"/>
                </a:solidFill>
              </a:rPr>
              <a:t>Bipartite graphs.  </a:t>
            </a:r>
            <a:r>
              <a:rPr sz="2400" cap="small"/>
              <a:t>Vertex-Cover</a:t>
            </a:r>
            <a:r>
              <a:rPr sz="2400"/>
              <a:t>, </a:t>
            </a:r>
            <a:r>
              <a:rPr sz="2400" cap="small"/>
              <a:t>2-Color</a:t>
            </a:r>
            <a:r>
              <a:rPr sz="2400"/>
              <a:t>, </a:t>
            </a:r>
            <a:r>
              <a:rPr sz="2400" cap="small">
                <a:uFill>
                  <a:solidFill/>
                </a:uFill>
              </a:rPr>
              <a:t>...</a:t>
            </a: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/>
              <a:t/>
            </a:r>
            <a:br>
              <a:rPr sz="2400"/>
            </a:br>
            <a:r>
              <a:rPr sz="2400">
                <a:solidFill>
                  <a:srgbClr val="0048AA"/>
                </a:solidFill>
              </a:rPr>
              <a:t>Chordal graphs.  </a:t>
            </a:r>
            <a:r>
              <a:rPr sz="2400" cap="small"/>
              <a:t>K-Color</a:t>
            </a:r>
            <a:r>
              <a:rPr sz="2400"/>
              <a:t>, </a:t>
            </a:r>
            <a:r>
              <a:rPr sz="2400" cap="small"/>
              <a:t>Clique</a:t>
            </a:r>
            <a:r>
              <a:rPr sz="2400"/>
              <a:t>, </a:t>
            </a:r>
            <a:r>
              <a:rPr sz="2400" cap="small"/>
              <a:t>Independent-Set</a:t>
            </a:r>
            <a:r>
              <a:rPr sz="2400"/>
              <a:t>, </a:t>
            </a:r>
            <a:r>
              <a:rPr sz="2400" cap="small">
                <a:uFill>
                  <a:solidFill/>
                </a:uFill>
              </a:rPr>
              <a:t>...</a:t>
            </a:r>
            <a:br>
              <a:rPr sz="2400" cap="small">
                <a:uFill>
                  <a:solidFill/>
                </a:uFill>
              </a:rPr>
            </a:br>
            <a:r>
              <a:rPr sz="2400" cap="small">
                <a:uFill>
                  <a:solidFill/>
                </a:uFill>
              </a:rPr>
              <a:t/>
            </a:r>
            <a:br>
              <a:rPr sz="2400" cap="small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Planar graphs.  </a:t>
            </a:r>
            <a:r>
              <a:rPr sz="2400" cap="small">
                <a:uFill>
                  <a:solidFill/>
                </a:uFill>
              </a:rPr>
              <a:t>Max-Cut</a:t>
            </a:r>
            <a:r>
              <a:rPr sz="2400">
                <a:uFill>
                  <a:solidFill/>
                </a:uFill>
              </a:rPr>
              <a:t>, I</a:t>
            </a:r>
            <a:r>
              <a:rPr sz="2400" cap="small">
                <a:uFill>
                  <a:solidFill/>
                </a:uFill>
              </a:rPr>
              <a:t>sing</a:t>
            </a:r>
            <a:r>
              <a:rPr sz="2400">
                <a:uFill>
                  <a:solidFill/>
                </a:uFill>
              </a:rPr>
              <a:t>, C</a:t>
            </a:r>
            <a:r>
              <a:rPr sz="2400" cap="small">
                <a:uFill>
                  <a:solidFill/>
                </a:uFill>
              </a:rPr>
              <a:t>lique</a:t>
            </a:r>
            <a:r>
              <a:rPr sz="2400">
                <a:uFill>
                  <a:solidFill/>
                </a:uFill>
              </a:rPr>
              <a:t>,</a:t>
            </a:r>
            <a:r>
              <a:rPr sz="2400" cap="small">
                <a:uFill>
                  <a:solidFill/>
                </a:uFill>
              </a:rPr>
              <a:t> </a:t>
            </a:r>
            <a:r>
              <a:rPr sz="2400" cap="small"/>
              <a:t>Graph-Isomorphism</a:t>
            </a:r>
            <a:r>
              <a:rPr sz="2400"/>
              <a:t>,</a:t>
            </a:r>
            <a:r>
              <a:rPr sz="2400" cap="small"/>
              <a:t> 4-Color</a:t>
            </a:r>
            <a:r>
              <a:rPr sz="2400"/>
              <a:t>, </a:t>
            </a:r>
            <a:r>
              <a:rPr sz="2400" cap="small">
                <a:uFill>
                  <a:solidFill/>
                </a:uFill>
              </a:rPr>
              <a:t>... 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 cap="small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Bounded treewidth. </a:t>
            </a:r>
            <a:r>
              <a:rPr sz="2400" cap="small"/>
              <a:t>3-Color</a:t>
            </a:r>
            <a:r>
              <a:rPr sz="2400"/>
              <a:t>, </a:t>
            </a:r>
            <a:r>
              <a:rPr sz="2400" cap="small"/>
              <a:t>Ham-Cycle, Independent-Set, Graph-Isomorphism.</a:t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>
                <a:solidFill>
                  <a:srgbClr val="0048AA"/>
                </a:solidFill>
              </a:rPr>
              <a:t>Small integers.  </a:t>
            </a:r>
            <a:r>
              <a:rPr sz="2400" cap="small"/>
              <a:t>Knapsack</a:t>
            </a:r>
            <a:r>
              <a:rPr sz="2400"/>
              <a:t>, </a:t>
            </a:r>
            <a:r>
              <a:rPr sz="2400" cap="small"/>
              <a:t>Partition</a:t>
            </a:r>
            <a:r>
              <a:rPr sz="2400"/>
              <a:t>, </a:t>
            </a:r>
            <a:r>
              <a:rPr sz="2400" cap="small"/>
              <a:t>Subset-Sum, ...</a:t>
            </a:r>
            <a:br>
              <a:rPr sz="2400" cap="small"/>
            </a:br>
            <a:endParaRPr sz="2400" cap="small"/>
          </a:p>
        </p:txBody>
      </p:sp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24</a:t>
            </a:fld>
            <a:endParaRPr sz="120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/>
            </a:pPr>
            <a:r>
              <a:rPr sz="3600" b="1" cap="small" spc="144"/>
              <a:t>10.  Extending Tractability</a:t>
            </a:r>
          </a:p>
        </p:txBody>
      </p:sp>
      <p:sp>
        <p:nvSpPr>
          <p:cNvPr id="966" name="Shape 9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trees</a:t>
            </a:r>
          </a:p>
          <a:p>
            <a:pPr lvl="3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planarity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approximation algorithms </a:t>
            </a:r>
          </a:p>
          <a:p>
            <a:pPr lvl="4">
              <a:tabLst>
                <a:tab pos="1244600" algn="l"/>
              </a:tabLst>
              <a:defRPr sz="1800" i="0"/>
            </a:pPr>
            <a:r>
              <a:rPr sz="3000" i="1"/>
              <a:t>register allocation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exact exponential algorithms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Register allocation</a:t>
            </a:r>
          </a:p>
        </p:txBody>
      </p:sp>
      <p:sp>
        <p:nvSpPr>
          <p:cNvPr id="969" name="Shape 9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Register.  </a:t>
            </a:r>
            <a:r>
              <a:rPr sz="2400">
                <a:uFill>
                  <a:solidFill/>
                </a:uFill>
              </a:rPr>
              <a:t>One of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 of high-speed memory locations in computer's CPU.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Register allocator.  </a:t>
            </a:r>
            <a:r>
              <a:rPr sz="2400">
                <a:uFill>
                  <a:solidFill/>
                </a:uFill>
              </a:rPr>
              <a:t>Part of an optimizing compiler that controls which variables are saved in the registers as compiled program executes.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Interference graph.  </a:t>
            </a:r>
            <a:r>
              <a:rPr sz="2400">
                <a:uFill>
                  <a:solidFill/>
                </a:uFill>
              </a:rPr>
              <a:t>Nodes are "live ranges."  Edge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if there exists an operation where both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</a:rPr>
              <a:t> and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are "live" at the same time.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Observation.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[Chaitin 1982]  </a:t>
            </a:r>
            <a:r>
              <a:rPr sz="2400">
                <a:uFill>
                  <a:solidFill/>
                </a:uFill>
              </a:rPr>
              <a:t>Can solve register allocation problem iff interference graph is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-colorable.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Spilling.  </a:t>
            </a:r>
            <a:r>
              <a:rPr sz="2400">
                <a:uFill>
                  <a:solidFill/>
                </a:uFill>
              </a:rPr>
              <a:t>If graph is not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-colorable (or we can't find a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-coloring), we "spill" certain variables to main memory and swap back as needed.</a:t>
            </a:r>
          </a:p>
        </p:txBody>
      </p:sp>
      <p:sp>
        <p:nvSpPr>
          <p:cNvPr id="970" name="Shape 970"/>
          <p:cNvSpPr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26</a:t>
            </a:fld>
            <a:endParaRPr sz="1200"/>
          </a:p>
        </p:txBody>
      </p:sp>
      <p:sp>
        <p:nvSpPr>
          <p:cNvPr id="971" name="Shape 971"/>
          <p:cNvSpPr/>
          <p:nvPr/>
        </p:nvSpPr>
        <p:spPr>
          <a:xfrm>
            <a:off x="2271266" y="8140135"/>
            <a:ext cx="354086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typically infrequently used</a:t>
            </a:r>
            <a:br>
              <a:rPr sz="1600">
                <a:solidFill>
                  <a:srgbClr val="8D3124"/>
                </a:solidFill>
              </a:rPr>
            </a:br>
            <a:r>
              <a:rPr sz="1600">
                <a:solidFill>
                  <a:srgbClr val="8D3124"/>
                </a:solidFill>
              </a:rPr>
              <a:t>variables that are not in inner loops</a:t>
            </a:r>
          </a:p>
        </p:txBody>
      </p:sp>
      <p:sp>
        <p:nvSpPr>
          <p:cNvPr id="972" name="Shape 972"/>
          <p:cNvSpPr/>
          <p:nvPr/>
        </p:nvSpPr>
        <p:spPr>
          <a:xfrm>
            <a:off x="3009900" y="7562581"/>
            <a:ext cx="330201" cy="43446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73" name="Shape 973"/>
          <p:cNvSpPr/>
          <p:nvPr/>
        </p:nvSpPr>
        <p:spPr>
          <a:xfrm>
            <a:off x="4043962" y="1997286"/>
            <a:ext cx="66537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say 32</a:t>
            </a:r>
          </a:p>
        </p:txBody>
      </p:sp>
      <p:sp>
        <p:nvSpPr>
          <p:cNvPr id="974" name="Shape 974"/>
          <p:cNvSpPr/>
          <p:nvPr/>
        </p:nvSpPr>
        <p:spPr>
          <a:xfrm>
            <a:off x="3465311" y="1729584"/>
            <a:ext cx="464331" cy="330166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75" name="Shape 975"/>
          <p:cNvSpPr/>
          <p:nvPr/>
        </p:nvSpPr>
        <p:spPr>
          <a:xfrm>
            <a:off x="7574844" y="3348284"/>
            <a:ext cx="242062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variables or temporaries</a:t>
            </a:r>
          </a:p>
        </p:txBody>
      </p:sp>
      <p:sp>
        <p:nvSpPr>
          <p:cNvPr id="976" name="Shape 976"/>
          <p:cNvSpPr/>
          <p:nvPr/>
        </p:nvSpPr>
        <p:spPr>
          <a:xfrm flipV="1">
            <a:off x="7099300" y="3464396"/>
            <a:ext cx="375218" cy="282104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A useful property</a:t>
            </a:r>
          </a:p>
        </p:txBody>
      </p:sp>
      <p:sp>
        <p:nvSpPr>
          <p:cNvPr id="981" name="Shape 9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Remark. </a:t>
            </a:r>
            <a:r>
              <a:rPr sz="2400">
                <a:uFill>
                  <a:solidFill/>
                </a:uFill>
              </a:rPr>
              <a:t> Register allocation problem is NP-hard.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Key fact.  </a:t>
            </a:r>
            <a:r>
              <a:rPr sz="2400">
                <a:uFill>
                  <a:solidFill/>
                </a:uFill>
              </a:rPr>
              <a:t>If a node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in graph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has fewer than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 neighbors,</a:t>
            </a:r>
            <a:br>
              <a:rPr sz="2400">
                <a:uFill>
                  <a:solidFill/>
                </a:uFill>
              </a:rPr>
            </a:b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is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-colorable iff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>
                <a:uFill>
                  <a:solidFill/>
                </a:uFill>
              </a:rPr>
              <a:t> is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-colorable.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uFill>
                  <a:solidFill/>
                </a:uFill>
              </a:rPr>
              <a:t>Delete node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from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</a:rPr>
              <a:t> and color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/>
              <a:t> is not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/>
              <a:t>-colorable, then neither is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/>
              <a:t> is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/>
              <a:t>-colorable, then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sz="2400"/>
              <a:t> remaining color left for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/>
              <a:t>.   </a:t>
            </a:r>
            <a:r>
              <a:rPr sz="240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982" name="Shape 982"/>
          <p:cNvSpPr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27</a:t>
            </a:fld>
            <a:endParaRPr sz="1200"/>
          </a:p>
        </p:txBody>
      </p:sp>
      <p:sp>
        <p:nvSpPr>
          <p:cNvPr id="983" name="Shape 983"/>
          <p:cNvSpPr/>
          <p:nvPr/>
        </p:nvSpPr>
        <p:spPr>
          <a:xfrm>
            <a:off x="3878862" y="3590431"/>
            <a:ext cx="302453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delete v and all incident edges</a:t>
            </a:r>
          </a:p>
        </p:txBody>
      </p:sp>
      <p:sp>
        <p:nvSpPr>
          <p:cNvPr id="984" name="Shape 984"/>
          <p:cNvSpPr/>
          <p:nvPr/>
        </p:nvSpPr>
        <p:spPr>
          <a:xfrm>
            <a:off x="3962400" y="3175298"/>
            <a:ext cx="253436" cy="329902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8064782" y="7071359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9473635" y="7071359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8064782" y="8046720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9473635" y="8046720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989" name="Connector 989"/>
          <p:cNvCxnSpPr>
            <a:stCxn id="985" idx="0"/>
            <a:endCxn id="987" idx="0"/>
          </p:cNvCxnSpPr>
          <p:nvPr/>
        </p:nvCxnSpPr>
        <p:spPr>
          <a:xfrm>
            <a:off x="8229882" y="7236459"/>
            <a:ext cx="1" cy="975362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990" name="Connector 990"/>
          <p:cNvCxnSpPr>
            <a:stCxn id="986" idx="0"/>
            <a:endCxn id="988" idx="0"/>
          </p:cNvCxnSpPr>
          <p:nvPr/>
        </p:nvCxnSpPr>
        <p:spPr>
          <a:xfrm>
            <a:off x="9638735" y="7236459"/>
            <a:ext cx="1" cy="975362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991" name="Connector 991"/>
          <p:cNvCxnSpPr>
            <a:stCxn id="986" idx="0"/>
            <a:endCxn id="985" idx="0"/>
          </p:cNvCxnSpPr>
          <p:nvPr/>
        </p:nvCxnSpPr>
        <p:spPr>
          <a:xfrm flipH="1">
            <a:off x="8229882" y="7236459"/>
            <a:ext cx="1408854" cy="1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992" name="Connector 992"/>
          <p:cNvCxnSpPr>
            <a:stCxn id="988" idx="0"/>
            <a:endCxn id="987" idx="0"/>
          </p:cNvCxnSpPr>
          <p:nvPr/>
        </p:nvCxnSpPr>
        <p:spPr>
          <a:xfrm flipH="1">
            <a:off x="8229882" y="8211820"/>
            <a:ext cx="1408854" cy="1"/>
          </a:xfrm>
          <a:prstGeom prst="straightConnector1">
            <a:avLst/>
          </a:prstGeom>
          <a:ln w="25400">
            <a:solidFill/>
            <a:miter lim="400000"/>
          </a:ln>
        </p:spPr>
      </p:cxnSp>
      <p:sp>
        <p:nvSpPr>
          <p:cNvPr id="993" name="Shape 993"/>
          <p:cNvSpPr/>
          <p:nvPr/>
        </p:nvSpPr>
        <p:spPr>
          <a:xfrm>
            <a:off x="10340622" y="7396480"/>
            <a:ext cx="58031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k = 2</a:t>
            </a:r>
          </a:p>
        </p:txBody>
      </p:sp>
      <p:sp>
        <p:nvSpPr>
          <p:cNvPr id="994" name="Shape 994"/>
          <p:cNvSpPr/>
          <p:nvPr/>
        </p:nvSpPr>
        <p:spPr>
          <a:xfrm>
            <a:off x="7399973" y="8585200"/>
            <a:ext cx="31698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 b="1">
                <a:latin typeface="Lucida Grande"/>
                <a:ea typeface="Lucida Grande"/>
                <a:cs typeface="Lucida Grande"/>
                <a:sym typeface="Lucida Grande"/>
              </a:rPr>
              <a:t>G is 2-colorable even though</a:t>
            </a:r>
            <a:br>
              <a:rPr sz="1600" b="1"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sz="1600" b="1">
                <a:latin typeface="Lucida Grande"/>
                <a:ea typeface="Lucida Grande"/>
                <a:cs typeface="Lucida Grande"/>
                <a:sym typeface="Lucida Grande"/>
              </a:rPr>
              <a:t>all nodes have degree 2</a:t>
            </a:r>
          </a:p>
        </p:txBody>
      </p:sp>
      <p:grpSp>
        <p:nvGrpSpPr>
          <p:cNvPr id="997" name="Group 997"/>
          <p:cNvGrpSpPr/>
          <p:nvPr/>
        </p:nvGrpSpPr>
        <p:grpSpPr>
          <a:xfrm>
            <a:off x="3068320" y="7066844"/>
            <a:ext cx="330201" cy="330201"/>
            <a:chOff x="0" y="0"/>
            <a:chExt cx="330199" cy="330199"/>
          </a:xfrm>
        </p:grpSpPr>
        <p:sp>
          <p:nvSpPr>
            <p:cNvPr id="995" name="Shape 995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31201" y="32139"/>
              <a:ext cx="262718" cy="262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buFont typeface="Helvetica"/>
                <a:tabLst>
                  <a:tab pos="1066800" algn="l"/>
                </a:tabLst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v</a:t>
              </a:r>
            </a:p>
          </p:txBody>
        </p:sp>
      </p:grpSp>
      <p:sp>
        <p:nvSpPr>
          <p:cNvPr id="998" name="Shape 998"/>
          <p:cNvSpPr/>
          <p:nvPr/>
        </p:nvSpPr>
        <p:spPr>
          <a:xfrm>
            <a:off x="4477173" y="7066844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3068320" y="8042204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4477173" y="8042204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3233420" y="7396285"/>
            <a:ext cx="1" cy="645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7200"/>
                  <a:pt x="-5400" y="14400"/>
                  <a:pt x="16200" y="21600"/>
                </a:cubicBezTo>
              </a:path>
            </a:pathLst>
          </a:custGeom>
          <a:ln w="25400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cxnSp>
        <p:nvCxnSpPr>
          <p:cNvPr id="1002" name="Connector 1002"/>
          <p:cNvCxnSpPr>
            <a:stCxn id="998" idx="0"/>
            <a:endCxn id="1000" idx="0"/>
          </p:cNvCxnSpPr>
          <p:nvPr/>
        </p:nvCxnSpPr>
        <p:spPr>
          <a:xfrm>
            <a:off x="4642273" y="7231944"/>
            <a:ext cx="1" cy="975361"/>
          </a:xfrm>
          <a:prstGeom prst="straightConnector1">
            <a:avLst/>
          </a:prstGeom>
          <a:ln w="25400">
            <a:solidFill/>
            <a:miter lim="400000"/>
          </a:ln>
        </p:spPr>
      </p:cxnSp>
      <p:sp>
        <p:nvSpPr>
          <p:cNvPr id="1011" name="Shape 1011"/>
          <p:cNvSpPr/>
          <p:nvPr/>
        </p:nvSpPr>
        <p:spPr>
          <a:xfrm>
            <a:off x="3397656" y="7231944"/>
            <a:ext cx="107958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/>
            <a:miter lim="400000"/>
          </a:ln>
        </p:spPr>
        <p:txBody>
          <a:bodyPr/>
          <a:lstStyle/>
          <a:p>
            <a:pPr lvl="0"/>
            <a:endParaRPr/>
          </a:p>
        </p:txBody>
      </p:sp>
      <p:cxnSp>
        <p:nvCxnSpPr>
          <p:cNvPr id="1004" name="Connector 1004"/>
          <p:cNvCxnSpPr>
            <a:stCxn id="1000" idx="0"/>
            <a:endCxn id="999" idx="0"/>
          </p:cNvCxnSpPr>
          <p:nvPr/>
        </p:nvCxnSpPr>
        <p:spPr>
          <a:xfrm flipH="1">
            <a:off x="3233420" y="8207304"/>
            <a:ext cx="1408854" cy="1"/>
          </a:xfrm>
          <a:prstGeom prst="straightConnector1">
            <a:avLst/>
          </a:prstGeom>
          <a:ln w="25400">
            <a:solidFill/>
            <a:miter lim="400000"/>
          </a:ln>
        </p:spPr>
      </p:cxnSp>
      <p:sp>
        <p:nvSpPr>
          <p:cNvPr id="1005" name="Shape 1005"/>
          <p:cNvSpPr/>
          <p:nvPr/>
        </p:nvSpPr>
        <p:spPr>
          <a:xfrm>
            <a:off x="5344160" y="7391964"/>
            <a:ext cx="58031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t>k = 3</a:t>
            </a:r>
          </a:p>
        </p:txBody>
      </p:sp>
      <p:sp>
        <p:nvSpPr>
          <p:cNvPr id="1006" name="Shape 1006"/>
          <p:cNvSpPr/>
          <p:nvPr/>
        </p:nvSpPr>
        <p:spPr>
          <a:xfrm>
            <a:off x="3797300" y="88900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007" name="Connector 1007"/>
          <p:cNvCxnSpPr>
            <a:stCxn id="1000" idx="0"/>
            <a:endCxn id="1006" idx="0"/>
          </p:cNvCxnSpPr>
          <p:nvPr/>
        </p:nvCxnSpPr>
        <p:spPr>
          <a:xfrm flipH="1">
            <a:off x="3962399" y="8207304"/>
            <a:ext cx="679875" cy="847796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1008" name="Connector 1008"/>
          <p:cNvCxnSpPr>
            <a:stCxn id="999" idx="0"/>
            <a:endCxn id="1006" idx="0"/>
          </p:cNvCxnSpPr>
          <p:nvPr/>
        </p:nvCxnSpPr>
        <p:spPr>
          <a:xfrm>
            <a:off x="3233420" y="8207304"/>
            <a:ext cx="728980" cy="847796"/>
          </a:xfrm>
          <a:prstGeom prst="straightConnector1">
            <a:avLst/>
          </a:prstGeom>
          <a:ln w="25400">
            <a:solidFill/>
            <a:miter lim="400000"/>
          </a:ln>
        </p:spPr>
      </p:cxnSp>
      <p:cxnSp>
        <p:nvCxnSpPr>
          <p:cNvPr id="1009" name="Connector 1009"/>
          <p:cNvCxnSpPr>
            <a:stCxn id="998" idx="0"/>
            <a:endCxn id="999" idx="0"/>
          </p:cNvCxnSpPr>
          <p:nvPr/>
        </p:nvCxnSpPr>
        <p:spPr>
          <a:xfrm flipH="1">
            <a:off x="3233420" y="7231944"/>
            <a:ext cx="1408854" cy="975361"/>
          </a:xfrm>
          <a:prstGeom prst="straightConnector1">
            <a:avLst/>
          </a:prstGeom>
          <a:ln w="25400">
            <a:solidFill/>
            <a:miter lim="400000"/>
          </a:ln>
        </p:spPr>
      </p:cxn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Chaitin's algorithm</a:t>
            </a:r>
          </a:p>
        </p:txBody>
      </p:sp>
      <p:sp>
        <p:nvSpPr>
          <p:cNvPr id="1014" name="Shape 10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</a:pPr>
            <a:endParaRPr/>
          </a:p>
        </p:txBody>
      </p:sp>
      <p:sp>
        <p:nvSpPr>
          <p:cNvPr id="1015" name="Shape 1015"/>
          <p:cNvSpPr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28</a:t>
            </a:fld>
            <a:endParaRPr sz="1200"/>
          </a:p>
        </p:txBody>
      </p:sp>
      <p:sp>
        <p:nvSpPr>
          <p:cNvPr id="1016" name="Shape 1016"/>
          <p:cNvSpPr/>
          <p:nvPr/>
        </p:nvSpPr>
        <p:spPr>
          <a:xfrm>
            <a:off x="1739900" y="2387599"/>
            <a:ext cx="10223500" cy="524837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>
            <a:spAutoFit/>
          </a:bodyPr>
          <a:lstStyle/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Vertex-Color(G, k) {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while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(G is not empty) {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Pick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a node v with fewer than k neighbors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Push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v on stack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Delete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v and all its incident edges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}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while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(stack is not empty) {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Pop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next node v from the stack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</a:t>
            </a:r>
            <a:r>
              <a:rPr sz="2000">
                <a:uFill>
                  <a:solidFill/>
                </a:uFill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Assign</a:t>
            </a: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v a color different from its neighboring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   nodes which have already been colored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   }</a:t>
            </a:r>
          </a:p>
          <a:p>
            <a:pPr marL="133660" marR="68636" lvl="0" algn="l">
              <a:lnSpc>
                <a:spcPct val="170000"/>
              </a:lnSpc>
              <a:buFont typeface="Helvetica"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000">
                <a:latin typeface="Lucida Sans Typewriter"/>
                <a:ea typeface="Lucida Sans Typewriter"/>
                <a:cs typeface="Lucida Sans Typewriter"/>
                <a:sym typeface="Lucida Sans Typewriter"/>
              </a:rPr>
              <a:t>}</a:t>
            </a:r>
          </a:p>
        </p:txBody>
      </p:sp>
      <p:sp>
        <p:nvSpPr>
          <p:cNvPr id="1017" name="Shape 1017"/>
          <p:cNvSpPr/>
          <p:nvPr/>
        </p:nvSpPr>
        <p:spPr>
          <a:xfrm>
            <a:off x="7968825" y="2707075"/>
            <a:ext cx="322956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say, node with fewest neighbors</a:t>
            </a:r>
          </a:p>
        </p:txBody>
      </p:sp>
      <p:sp>
        <p:nvSpPr>
          <p:cNvPr id="1018" name="Shape 1018"/>
          <p:cNvSpPr/>
          <p:nvPr/>
        </p:nvSpPr>
        <p:spPr>
          <a:xfrm flipV="1">
            <a:off x="7643373" y="2962768"/>
            <a:ext cx="323478" cy="277163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Chaitin's algorithm</a:t>
            </a:r>
          </a:p>
        </p:txBody>
      </p:sp>
      <p:sp>
        <p:nvSpPr>
          <p:cNvPr id="1021" name="Shape 10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[Kempe 1879, Chaitin 1982]  </a:t>
            </a:r>
            <a:r>
              <a:rPr sz="2400">
                <a:uFill>
                  <a:solidFill/>
                </a:uFill>
              </a:rPr>
              <a:t>Chaitin's algorithm produces a</a:t>
            </a:r>
            <a:br>
              <a:rPr sz="2400">
                <a:uFill>
                  <a:solidFill/>
                </a:uFill>
              </a:rPr>
            </a:b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-coloring of any graph with max degree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– 1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uFill>
                  <a:solidFill/>
                </a:uFill>
              </a:rPr>
              <a:t>Follows from key fact since each node has fewer than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 neighbors.</a:t>
            </a:r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Remark.  </a:t>
            </a:r>
            <a:r>
              <a:rPr sz="2400">
                <a:uFill>
                  <a:solidFill/>
                </a:uFill>
              </a:rPr>
              <a:t>If algorithm never encounters a graph where all nodes have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degree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≥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, then it produces a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sz="2400">
                <a:uFill>
                  <a:solidFill/>
                </a:uFill>
              </a:rPr>
              <a:t>-coloring.</a:t>
            </a:r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Practice.  </a:t>
            </a:r>
            <a:r>
              <a:rPr sz="2400">
                <a:uFill>
                  <a:solidFill/>
                </a:uFill>
              </a:rPr>
              <a:t>Chaitin's algorithm (and variants) are extremely effective and widely used in real compilers for register allocation.</a:t>
            </a:r>
          </a:p>
        </p:txBody>
      </p:sp>
      <p:sp>
        <p:nvSpPr>
          <p:cNvPr id="1022" name="Shape 1022"/>
          <p:cNvSpPr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29</a:t>
            </a:fld>
            <a:endParaRPr sz="1200"/>
          </a:p>
        </p:txBody>
      </p:sp>
      <p:sp>
        <p:nvSpPr>
          <p:cNvPr id="1023" name="Shape 1023"/>
          <p:cNvSpPr/>
          <p:nvPr/>
        </p:nvSpPr>
        <p:spPr>
          <a:xfrm>
            <a:off x="6821758" y="3340100"/>
            <a:ext cx="3436501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algorithm succeeds in k-coloring</a:t>
            </a:r>
            <a:br>
              <a:rPr sz="1600">
                <a:solidFill>
                  <a:srgbClr val="8D3124"/>
                </a:solidFill>
              </a:rPr>
            </a:br>
            <a:r>
              <a:rPr sz="1600">
                <a:solidFill>
                  <a:srgbClr val="8D3124"/>
                </a:solidFill>
              </a:rPr>
              <a:t>many graphs with max degree ≥ k</a:t>
            </a:r>
          </a:p>
        </p:txBody>
      </p:sp>
      <p:sp>
        <p:nvSpPr>
          <p:cNvPr id="1024" name="Shape 1024"/>
          <p:cNvSpPr/>
          <p:nvPr/>
        </p:nvSpPr>
        <p:spPr>
          <a:xfrm flipV="1">
            <a:off x="6502400" y="3907425"/>
            <a:ext cx="311539" cy="343971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/>
            </a:pPr>
            <a:r>
              <a:rPr sz="3600" b="1" cap="small" spc="144"/>
              <a:t>Intractability III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tabLst>
                <a:tab pos="1244600" algn="l"/>
              </a:tabLst>
              <a:defRPr sz="1800" i="0"/>
            </a:pPr>
            <a:r>
              <a:rPr sz="3000" i="1"/>
              <a:t>special cases: trees</a:t>
            </a:r>
          </a:p>
          <a:p>
            <a:pPr lvl="3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planarity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approximation algorithms 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exact exponential algorithms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/>
            </a:pPr>
            <a:r>
              <a:rPr sz="3600" b="1" cap="small" spc="144"/>
              <a:t>Intractability III</a:t>
            </a:r>
          </a:p>
        </p:txBody>
      </p:sp>
      <p:sp>
        <p:nvSpPr>
          <p:cNvPr id="1027" name="Shape 10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trees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planarity</a:t>
            </a:r>
          </a:p>
          <a:p>
            <a:pPr lvl="2">
              <a:tabLst>
                <a:tab pos="1244600" algn="l"/>
              </a:tabLst>
              <a:defRPr sz="1800" i="0"/>
            </a:pPr>
            <a:r>
              <a:rPr sz="3000" i="1"/>
              <a:t>approximation algorithms 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exact exponential algorithms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Approximation algorithms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  <a:latin typeface="Symbol"/>
                <a:ea typeface="Symbol"/>
                <a:cs typeface="Symbol"/>
                <a:sym typeface="Symbol"/>
              </a:rPr>
              <a:t>ρ</a:t>
            </a:r>
            <a:r>
              <a:rPr sz="2400">
                <a:solidFill>
                  <a:srgbClr val="0048AA"/>
                </a:solidFill>
              </a:rPr>
              <a:t>-approximation algorithm.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Guaranteed to run in poly-time.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Guaranteed to solve arbitrary instances of the problem.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Guaranteed to find solution within ratio </a:t>
            </a:r>
            <a:r>
              <a:rPr sz="2400">
                <a:latin typeface="Symbol"/>
                <a:ea typeface="Symbol"/>
                <a:cs typeface="Symbol"/>
                <a:sym typeface="Symbol"/>
              </a:rPr>
              <a:t>ρ</a:t>
            </a:r>
            <a:r>
              <a:rPr sz="2400"/>
              <a:t> of true optimum.</a:t>
            </a:r>
          </a:p>
          <a:p>
            <a:pPr lvl="1">
              <a:tabLst>
                <a:tab pos="1244600" algn="l"/>
              </a:tabLst>
              <a:defRPr sz="1800"/>
            </a:pPr>
            <a:endParaRPr sz="2400">
              <a:solidFill>
                <a:srgbClr val="D81E00"/>
              </a:solidFill>
              <a:uFill>
                <a:solidFill>
                  <a:srgbClr val="D81E00"/>
                </a:solidFill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Ex.  </a:t>
            </a:r>
            <a:r>
              <a:rPr sz="2400"/>
              <a:t>Given a graph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/>
              <a:t>, the greedy algorithms finds a </a:t>
            </a:r>
            <a:r>
              <a:rPr sz="2400" cap="small"/>
              <a:t>Vertex-Cover</a:t>
            </a:r>
            <a:r>
              <a:rPr sz="2400"/>
              <a:t> that</a:t>
            </a:r>
            <a:br>
              <a:rPr sz="2400"/>
            </a:br>
            <a:r>
              <a:rPr sz="2400"/>
              <a:t>uses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≤  2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vertices in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m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+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time.</a:t>
            </a: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Challenge.</a:t>
            </a:r>
            <a:r>
              <a:rPr sz="240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  </a:t>
            </a:r>
            <a:r>
              <a:rPr sz="2400">
                <a:uFill>
                  <a:solidFill/>
                </a:uFill>
              </a:rPr>
              <a:t>Need to prove a solution's value is close to optimum value,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without even knowing what optimum value is!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31</a:t>
            </a:fld>
            <a:endParaRPr sz="1200"/>
          </a:p>
        </p:txBody>
      </p:sp>
      <p:grpSp>
        <p:nvGrpSpPr>
          <p:cNvPr id="1035" name="Group 1035"/>
          <p:cNvGrpSpPr/>
          <p:nvPr/>
        </p:nvGrpSpPr>
        <p:grpSpPr>
          <a:xfrm>
            <a:off x="2957972" y="6642100"/>
            <a:ext cx="6605128" cy="2705100"/>
            <a:chOff x="0" y="0"/>
            <a:chExt cx="6605127" cy="2705099"/>
          </a:xfrm>
        </p:grpSpPr>
        <p:pic>
          <p:nvPicPr>
            <p:cNvPr id="1032" name="cove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88727" y="18715"/>
              <a:ext cx="1828801" cy="2673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aanp-cover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92279" cy="269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url?sa=i&amp;rct=j&amp;q=&amp;esrc=s&amp;source=images&amp;cd=&amp;docid=kvMxSF9N1wQq8M&amp;tbnid=7RrnvuOMbxmHMM-&amp;ved=0CAUQjRw&amp;url=http%3A%2F%2Fwww.goodreads.com%2Fbook%2Fshow%2F145057.Approximation_Algorithms&amp;ei=mPGAUePXGpCq0AH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814427" y="12317"/>
              <a:ext cx="1790701" cy="26927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1" build="p" animBg="1" advAuto="0"/>
      <p:bldP spid="1035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</a:t>
            </a:r>
          </a:p>
        </p:txBody>
      </p:sp>
      <p:sp>
        <p:nvSpPr>
          <p:cNvPr id="1040" name="Shape 10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Knapsack problem.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Given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 objects and a knapsack.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Item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 has value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800" baseline="-19571">
                <a:latin typeface="Times"/>
                <a:ea typeface="Times"/>
                <a:cs typeface="Times"/>
                <a:sym typeface="Times"/>
              </a:rPr>
              <a:t>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&gt; 0</a:t>
            </a:r>
            <a:r>
              <a:rPr sz="2400"/>
              <a:t> and weighs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 </a:t>
            </a:r>
            <a:r>
              <a:rPr sz="2800" baseline="-1957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&gt;  0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Knapsack has weight limit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Goal:  fill knapsack so as to maximize total value.</a:t>
            </a:r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Ex: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{ 3, 4 }</a:t>
            </a:r>
            <a:r>
              <a:rPr sz="2400">
                <a:uFill>
                  <a:solidFill/>
                </a:uFill>
              </a:rPr>
              <a:t> has value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40</a:t>
            </a:r>
            <a:r>
              <a:rPr sz="2400">
                <a:uFill>
                  <a:solidFill/>
                </a:uFill>
              </a:rPr>
              <a:t>.</a:t>
            </a:r>
          </a:p>
        </p:txBody>
      </p:sp>
      <p:sp>
        <p:nvSpPr>
          <p:cNvPr id="1041" name="Shape 10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32</a:t>
            </a:fld>
            <a:endParaRPr sz="1200"/>
          </a:p>
        </p:txBody>
      </p:sp>
      <p:sp>
        <p:nvSpPr>
          <p:cNvPr id="1042" name="Shape 1042"/>
          <p:cNvSpPr/>
          <p:nvPr/>
        </p:nvSpPr>
        <p:spPr>
          <a:xfrm>
            <a:off x="8157731" y="2409048"/>
            <a:ext cx="283740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we assume w</a:t>
            </a:r>
            <a:r>
              <a:rPr sz="1600" baseline="-5999">
                <a:solidFill>
                  <a:srgbClr val="8D3124"/>
                </a:solidFill>
              </a:rPr>
              <a:t>i</a:t>
            </a:r>
            <a:r>
              <a:rPr sz="1600">
                <a:solidFill>
                  <a:srgbClr val="8D3124"/>
                </a:solidFill>
              </a:rPr>
              <a:t> ≤ W for each i</a:t>
            </a:r>
          </a:p>
        </p:txBody>
      </p:sp>
      <p:sp>
        <p:nvSpPr>
          <p:cNvPr id="1043" name="Shape 1043"/>
          <p:cNvSpPr/>
          <p:nvPr/>
        </p:nvSpPr>
        <p:spPr>
          <a:xfrm>
            <a:off x="7653496" y="2542257"/>
            <a:ext cx="436404" cy="1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5430802" y="8788400"/>
            <a:ext cx="3517901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original instance (W = 11)</a:t>
            </a:r>
          </a:p>
        </p:txBody>
      </p:sp>
      <p:graphicFrame>
        <p:nvGraphicFramePr>
          <p:cNvPr id="1045" name="Table 1045"/>
          <p:cNvGraphicFramePr/>
          <p:nvPr/>
        </p:nvGraphicFramePr>
        <p:xfrm>
          <a:off x="5440116" y="5257800"/>
          <a:ext cx="3688081" cy="3307081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1019937"/>
                <a:gridCol w="1519809"/>
                <a:gridCol w="1148334"/>
              </a:tblGrid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item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value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weight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6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3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18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4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6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28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7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is NP-complete</a:t>
            </a:r>
          </a:p>
        </p:txBody>
      </p:sp>
      <p:sp>
        <p:nvSpPr>
          <p:cNvPr id="1050" name="Shape 10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48AA"/>
                </a:solidFill>
              </a:rPr>
              <a:t>Knapsack.</a:t>
            </a:r>
            <a:r>
              <a:rPr sz="2400">
                <a:solidFill>
                  <a:srgbClr val="0048AA"/>
                </a:solidFill>
              </a:rPr>
              <a:t>  </a:t>
            </a:r>
            <a:r>
              <a:rPr sz="2400"/>
              <a:t>Given a set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, weights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i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sz="2400"/>
              <a:t>, values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i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≥ 0,</a:t>
            </a:r>
            <a:r>
              <a:rPr sz="2400"/>
              <a:t> a weight limit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, and a target value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/>
              <a:t>, is there a subset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 such that: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 cap="small">
                <a:solidFill>
                  <a:srgbClr val="0048AA"/>
                </a:solidFill>
              </a:rPr>
              <a:t>Subset-Sum</a:t>
            </a:r>
            <a:r>
              <a:rPr sz="2400">
                <a:solidFill>
                  <a:srgbClr val="0048AA"/>
                </a:solidFill>
              </a:rPr>
              <a:t>.  </a:t>
            </a:r>
            <a:r>
              <a:rPr sz="2400"/>
              <a:t>Given a set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, values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i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≥ 0,</a:t>
            </a:r>
            <a:r>
              <a:rPr sz="2400"/>
              <a:t> and an integer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/>
              <a:t>, is there a subset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 whose elements sum to exactly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 </a:t>
            </a:r>
            <a:r>
              <a:rPr sz="2400"/>
              <a:t>?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 cap="small"/>
              <a:t>Subset-Sum</a:t>
            </a:r>
            <a:r>
              <a:rPr sz="2400"/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sz="2400"/>
              <a:t>  </a:t>
            </a:r>
            <a:r>
              <a:rPr sz="2400" cap="small"/>
              <a:t>Knapsack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/>
              <a:t>Given instance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…,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i="1" baseline="-5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of </a:t>
            </a:r>
            <a:r>
              <a:rPr sz="2400" cap="small"/>
              <a:t>Subset-Sum</a:t>
            </a:r>
            <a:r>
              <a:rPr sz="2400"/>
              <a:t>, create </a:t>
            </a:r>
            <a:r>
              <a:rPr sz="2400" cap="small"/>
              <a:t>Knapsack</a:t>
            </a:r>
            <a:r>
              <a:rPr sz="2400"/>
              <a:t> instance:</a:t>
            </a:r>
          </a:p>
        </p:txBody>
      </p:sp>
      <p:sp>
        <p:nvSpPr>
          <p:cNvPr id="1051" name="Shape 10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33</a:t>
            </a:fld>
            <a:endParaRPr sz="1200"/>
          </a:p>
        </p:txBody>
      </p:sp>
      <p:pic>
        <p:nvPicPr>
          <p:cNvPr id="1052" name="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6666" y="2585437"/>
            <a:ext cx="1892019" cy="140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7200900"/>
            <a:ext cx="3691467" cy="129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1" build="p" animBg="1" advAuto="0"/>
      <p:bldP spid="1053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dynamic programming I</a:t>
            </a:r>
          </a:p>
        </p:txBody>
      </p:sp>
      <p:sp>
        <p:nvSpPr>
          <p:cNvPr id="1056" name="Shape 10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Def.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 =</a:t>
            </a:r>
            <a:r>
              <a:rPr sz="2400">
                <a:uFill>
                  <a:solidFill/>
                </a:uFill>
              </a:rPr>
              <a:t> max value subset of items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1,...,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>
                <a:uFill>
                  <a:solidFill/>
                </a:uFill>
              </a:rPr>
              <a:t> with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weight</a:t>
            </a:r>
            <a:r>
              <a:rPr sz="2400">
                <a:uFill>
                  <a:solidFill/>
                </a:uFill>
              </a:rPr>
              <a:t> limit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Case 1.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does not select item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best of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1, …,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1</a:t>
            </a:r>
            <a:r>
              <a:rPr sz="2400"/>
              <a:t> using up to weight limit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Case 2. </a:t>
            </a:r>
            <a:r>
              <a:rPr sz="2400"/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item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New weight limit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  <a:endParaRPr sz="2800" baseline="-19571"/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best of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1, …,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1</a:t>
            </a:r>
            <a:r>
              <a:rPr sz="2400"/>
              <a:t> using up to weight limit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  <a:endParaRPr sz="2800" baseline="-19571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800" baseline="-19571">
                <a:solidFill>
                  <a:srgbClr val="0048AA"/>
                </a:solidFill>
              </a:rPr>
              <a:t/>
            </a:r>
            <a:br>
              <a:rPr sz="2800" baseline="-19571">
                <a:solidFill>
                  <a:srgbClr val="0048AA"/>
                </a:solidFill>
              </a:rPr>
            </a:br>
            <a:r>
              <a:rPr sz="2800" baseline="-19571">
                <a:solidFill>
                  <a:srgbClr val="0048AA"/>
                </a:solidFill>
              </a:rPr>
              <a:t/>
            </a:r>
            <a:br>
              <a:rPr sz="2800" baseline="-19571">
                <a:solidFill>
                  <a:srgbClr val="0048AA"/>
                </a:solidFill>
              </a:rPr>
            </a:br>
            <a:r>
              <a:rPr sz="2800" baseline="-19571">
                <a:solidFill>
                  <a:srgbClr val="0048AA"/>
                </a:solidFill>
              </a:rPr>
              <a:t/>
            </a:r>
            <a:br>
              <a:rPr sz="2800" baseline="-19571">
                <a:solidFill>
                  <a:srgbClr val="0048AA"/>
                </a:solidFill>
              </a:rPr>
            </a:br>
            <a:r>
              <a:rPr sz="2800" baseline="-19571">
                <a:solidFill>
                  <a:srgbClr val="0048AA"/>
                </a:solidFill>
              </a:rPr>
              <a:t/>
            </a:r>
            <a:br>
              <a:rPr sz="2800" baseline="-19571">
                <a:solidFill>
                  <a:srgbClr val="0048AA"/>
                </a:solidFill>
              </a:rPr>
            </a:br>
            <a:r>
              <a:rPr sz="2800" baseline="-19571">
                <a:solidFill>
                  <a:srgbClr val="0048AA"/>
                </a:solidFill>
              </a:rPr>
              <a:t/>
            </a:r>
            <a:br>
              <a:rPr sz="2800" baseline="-19571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Computes the optimal value in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 W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time.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Not polynomial in input size.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Polynomial in input size if weights are small integers.</a:t>
            </a:r>
          </a:p>
        </p:txBody>
      </p:sp>
      <p:sp>
        <p:nvSpPr>
          <p:cNvPr id="1057" name="Shape 10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34</a:t>
            </a:fld>
            <a:endParaRPr sz="1200"/>
          </a:p>
        </p:txBody>
      </p:sp>
      <p:pic>
        <p:nvPicPr>
          <p:cNvPr id="1058" name="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548" y="5609919"/>
            <a:ext cx="9486652" cy="1406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" grpId="1" build="p" bldLvl="5" animBg="1" advAuto="0"/>
      <p:bldP spid="1058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dynamic programming II</a:t>
            </a:r>
          </a:p>
        </p:txBody>
      </p:sp>
      <p:sp>
        <p:nvSpPr>
          <p:cNvPr id="1061" name="Shape 10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Def.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 =</a:t>
            </a:r>
            <a:r>
              <a:rPr sz="2400">
                <a:uFill>
                  <a:solidFill/>
                </a:uFill>
              </a:rPr>
              <a:t> min weight of a knapsack for which we can obtain a solution of value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using a subset of items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1,...,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Note.  </a:t>
            </a:r>
            <a:r>
              <a:rPr sz="2400"/>
              <a:t>Optimal value is the largest value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/>
              <a:t> such that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  ≤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Case 1.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does not select item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best of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1, …,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/>
              <a:t> that achieves value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/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Case 2.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item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Consumes weight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, need to achieve value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  <a:endParaRPr sz="2800" baseline="-19571"/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/>
              <a:t> selects best of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1, …,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/>
              <a:t> that achieves value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 sz="2400"/>
              <a:t>.</a:t>
            </a:r>
          </a:p>
        </p:txBody>
      </p:sp>
      <p:sp>
        <p:nvSpPr>
          <p:cNvPr id="1062" name="Shape 10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35</a:t>
            </a:fld>
            <a:endParaRPr sz="1200"/>
          </a:p>
        </p:txBody>
      </p:sp>
      <p:pic>
        <p:nvPicPr>
          <p:cNvPr id="1063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356" y="7366927"/>
            <a:ext cx="10916228" cy="1273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" grpId="1" build="p" bldLvl="5" animBg="1" advAuto="0"/>
      <p:bldP spid="1063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dynamic programming II</a:t>
            </a:r>
          </a:p>
        </p:txBody>
      </p:sp>
      <p:sp>
        <p:nvSpPr>
          <p:cNvPr id="1068" name="Shape 10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Dynamic programming algorithm II computes the optimal value in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1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time, where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>
                <a:uFill>
                  <a:solidFill/>
                </a:uFill>
              </a:rPr>
              <a:t> is the maximum of any value.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The optimal value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* ≤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There is one subproblem for each item and for each value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*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It takes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(1)</a:t>
            </a:r>
            <a:r>
              <a:rPr sz="2400">
                <a:uFill>
                  <a:solidFill/>
                </a:uFill>
              </a:rPr>
              <a:t> time per subproblem. ▪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Remark 1.  </a:t>
            </a:r>
            <a:r>
              <a:rPr sz="2400"/>
              <a:t>Not polynomial in input size!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Remark 2.  </a:t>
            </a:r>
            <a:r>
              <a:rPr sz="2400"/>
              <a:t>Polynomial time if values are small integers.</a:t>
            </a:r>
          </a:p>
        </p:txBody>
      </p:sp>
      <p:sp>
        <p:nvSpPr>
          <p:cNvPr id="1069" name="Shape 10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36</a:t>
            </a:fld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polynomial-time approximation scheme</a:t>
            </a:r>
          </a:p>
        </p:txBody>
      </p:sp>
      <p:sp>
        <p:nvSpPr>
          <p:cNvPr id="1074" name="Shape 10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Intuition for approximation algorithm.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Round all values up to lie in smaller range.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Run dynamic programming algorithm II on rounded instance.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Return optimal items in rounded instance.</a:t>
            </a:r>
          </a:p>
        </p:txBody>
      </p:sp>
      <p:sp>
        <p:nvSpPr>
          <p:cNvPr id="1075" name="Shape 10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37</a:t>
            </a:fld>
            <a:endParaRPr sz="1200"/>
          </a:p>
        </p:txBody>
      </p:sp>
      <p:sp>
        <p:nvSpPr>
          <p:cNvPr id="1076" name="Shape 1076"/>
          <p:cNvSpPr/>
          <p:nvPr/>
        </p:nvSpPr>
        <p:spPr>
          <a:xfrm>
            <a:off x="2065302" y="8166100"/>
            <a:ext cx="3517901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original instance (W = 11)</a:t>
            </a:r>
          </a:p>
        </p:txBody>
      </p:sp>
      <p:graphicFrame>
        <p:nvGraphicFramePr>
          <p:cNvPr id="1077" name="Table 1077"/>
          <p:cNvGraphicFramePr/>
          <p:nvPr/>
        </p:nvGraphicFramePr>
        <p:xfrm>
          <a:off x="2074616" y="4635500"/>
          <a:ext cx="3688081" cy="3307081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1019937"/>
                <a:gridCol w="1519809"/>
                <a:gridCol w="1148334"/>
              </a:tblGrid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item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value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weight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934221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5956342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3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17810013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4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21217800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6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27343199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7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78" name="Shape 1078"/>
          <p:cNvSpPr/>
          <p:nvPr/>
        </p:nvSpPr>
        <p:spPr>
          <a:xfrm>
            <a:off x="6959600" y="8166100"/>
            <a:ext cx="351790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/>
            </a:pPr>
            <a:r>
              <a:rPr sz="1600" b="1"/>
              <a:t>rounded instance (W = 11)</a:t>
            </a:r>
          </a:p>
        </p:txBody>
      </p:sp>
      <p:graphicFrame>
        <p:nvGraphicFramePr>
          <p:cNvPr id="1079" name="Table 1079"/>
          <p:cNvGraphicFramePr/>
          <p:nvPr/>
        </p:nvGraphicFramePr>
        <p:xfrm>
          <a:off x="6794500" y="4635500"/>
          <a:ext cx="3688080" cy="3307081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1019937"/>
                <a:gridCol w="1519809"/>
                <a:gridCol w="1148334"/>
              </a:tblGrid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item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value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uFill>
                            <a:solidFill/>
                          </a:uFill>
                        </a:rPr>
                        <a:t>weight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solidFill>
                            <a:srgbClr val="8D3124"/>
                          </a:solidFill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1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solidFill>
                            <a:srgbClr val="8D3124"/>
                          </a:solidFill>
                          <a:uFill>
                            <a:solidFill/>
                          </a:uFill>
                        </a:rPr>
                        <a:t>6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3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solidFill>
                            <a:srgbClr val="8D3124"/>
                          </a:solidFill>
                          <a:uFill>
                            <a:solidFill/>
                          </a:uFill>
                        </a:rPr>
                        <a:t>18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4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solidFill>
                            <a:srgbClr val="8D3124"/>
                          </a:solidFill>
                          <a:uFill>
                            <a:solidFill/>
                          </a:uFill>
                        </a:rPr>
                        <a:t>22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6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5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solidFill>
                            <a:srgbClr val="8D3124"/>
                          </a:solidFill>
                          <a:uFill>
                            <a:solidFill/>
                          </a:uFill>
                        </a:rPr>
                        <a:t>28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/>
                          </a:uFill>
                        </a:rPr>
                        <a:t>7</a:t>
                      </a:r>
                    </a:p>
                  </a:txBody>
                  <a:tcPr marL="127000" marR="127000" marT="127000" marB="1270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1" build="p" bldLvl="5" animBg="1" advAuto="0"/>
      <p:bldP spid="1078" grpId="2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polynomial-time approximation scheme</a:t>
            </a:r>
          </a:p>
        </p:txBody>
      </p:sp>
      <p:sp>
        <p:nvSpPr>
          <p:cNvPr id="1082" name="Shape 10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Round up all values:</a:t>
            </a:r>
            <a:r>
              <a:rPr sz="2400">
                <a:uFill>
                  <a:solidFill/>
                </a:uFill>
              </a:rPr>
              <a:t>  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max	</a:t>
            </a:r>
            <a:r>
              <a:rPr sz="2400"/>
              <a:t>= largest value in original instance.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ε	</a:t>
            </a:r>
            <a:r>
              <a:rPr sz="2400"/>
              <a:t>= precision parameter.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θ	</a:t>
            </a:r>
            <a:r>
              <a:rPr sz="2400"/>
              <a:t>=  scaling factor =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ε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Observation.  </a:t>
            </a:r>
            <a:r>
              <a:rPr sz="2400">
                <a:uFill>
                  <a:solidFill/>
                </a:uFill>
              </a:rPr>
              <a:t>Optimal solutions to problem with    are equivalent to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optimal solutions to problem with    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Intuition.   </a:t>
            </a:r>
            <a:r>
              <a:rPr sz="2400">
                <a:uFill>
                  <a:solidFill/>
                </a:uFill>
              </a:rPr>
              <a:t>  close to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so optimal solution using    is nearly optimal;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   small and integral so dynamic programming algorithm II is fast.</a:t>
            </a:r>
          </a:p>
        </p:txBody>
      </p:sp>
      <p:sp>
        <p:nvSpPr>
          <p:cNvPr id="1083" name="Shape 10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38</a:t>
            </a:fld>
            <a:endParaRPr sz="1200"/>
          </a:p>
        </p:txBody>
      </p:sp>
      <p:pic>
        <p:nvPicPr>
          <p:cNvPr id="1084" name="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9635" y="1922215"/>
            <a:ext cx="321056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image.pdf"/>
          <p:cNvPicPr/>
          <p:nvPr/>
        </p:nvPicPr>
        <p:blipFill>
          <a:blip r:embed="rId3">
            <a:extLst/>
          </a:blip>
          <a:srcRect t="1470"/>
          <a:stretch>
            <a:fillRect/>
          </a:stretch>
        </p:blipFill>
        <p:spPr>
          <a:xfrm>
            <a:off x="5982812" y="4724400"/>
            <a:ext cx="222358" cy="297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6" name="image.pdf"/>
          <p:cNvPicPr/>
          <p:nvPr/>
        </p:nvPicPr>
        <p:blipFill>
          <a:blip r:embed="rId4">
            <a:extLst/>
          </a:blip>
          <a:srcRect l="2220" r="6870"/>
          <a:stretch>
            <a:fillRect/>
          </a:stretch>
        </p:blipFill>
        <p:spPr>
          <a:xfrm>
            <a:off x="8051800" y="4338003"/>
            <a:ext cx="215900" cy="23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7" name="image.pdf"/>
          <p:cNvPicPr/>
          <p:nvPr/>
        </p:nvPicPr>
        <p:blipFill>
          <a:blip r:embed="rId3">
            <a:extLst/>
          </a:blip>
          <a:srcRect t="1470"/>
          <a:stretch>
            <a:fillRect/>
          </a:stretch>
        </p:blipFill>
        <p:spPr>
          <a:xfrm>
            <a:off x="788512" y="6223000"/>
            <a:ext cx="222358" cy="297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8" name="image.pdf"/>
          <p:cNvPicPr/>
          <p:nvPr/>
        </p:nvPicPr>
        <p:blipFill>
          <a:blip r:embed="rId4">
            <a:extLst/>
          </a:blip>
          <a:srcRect l="2220" r="6870"/>
          <a:stretch>
            <a:fillRect/>
          </a:stretch>
        </p:blipFill>
        <p:spPr>
          <a:xfrm>
            <a:off x="2311400" y="5773103"/>
            <a:ext cx="215900" cy="237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9" name="image.pdf"/>
          <p:cNvPicPr/>
          <p:nvPr/>
        </p:nvPicPr>
        <p:blipFill>
          <a:blip r:embed="rId4">
            <a:extLst/>
          </a:blip>
          <a:srcRect l="2220" r="6870"/>
          <a:stretch>
            <a:fillRect/>
          </a:stretch>
        </p:blipFill>
        <p:spPr>
          <a:xfrm>
            <a:off x="7950200" y="5798503"/>
            <a:ext cx="215900" cy="237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build="p" bldLvl="5" animBg="1" advAuto="0"/>
      <p:bldP spid="1084" grpId="2" animBg="1" advAuto="0"/>
      <p:bldP spid="1085" grpId="3" animBg="1" advAuto="0"/>
      <p:bldP spid="1086" grpId="4" animBg="1" advAuto="0"/>
      <p:bldP spid="1087" grpId="5" animBg="1" advAuto="0"/>
      <p:bldP spid="1088" grpId="6" animBg="1" advAuto="0"/>
      <p:bldP spid="1089" grpId="7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polynomial-time approximation scheme</a:t>
            </a:r>
          </a:p>
        </p:txBody>
      </p:sp>
      <p:sp>
        <p:nvSpPr>
          <p:cNvPr id="1092" name="Shape 10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Round up all values:</a:t>
            </a:r>
            <a:r>
              <a:rPr sz="2400">
                <a:uFill>
                  <a:solidFill/>
                </a:uFill>
              </a:rPr>
              <a:t>  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If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uFill>
                  <a:solidFill/>
                </a:uFill>
              </a:rPr>
              <a:t> is solution found by rounding algorithm and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*</a:t>
            </a:r>
            <a:r>
              <a:rPr sz="2400">
                <a:uFill>
                  <a:solidFill/>
                </a:uFill>
              </a:rPr>
              <a:t> is any other feasible solution, then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uFill>
                  <a:solidFill/>
                </a:uFill>
              </a:rPr>
              <a:t>Let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*</a:t>
            </a:r>
            <a:r>
              <a:rPr sz="2400">
                <a:uFill>
                  <a:solidFill/>
                </a:uFill>
              </a:rPr>
              <a:t> be any feasible solution satisfying weight constraint. </a:t>
            </a:r>
          </a:p>
        </p:txBody>
      </p:sp>
      <p:sp>
        <p:nvSpPr>
          <p:cNvPr id="1093" name="Shape 10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39</a:t>
            </a:fld>
            <a:endParaRPr sz="1200"/>
          </a:p>
        </p:txBody>
      </p:sp>
      <p:pic>
        <p:nvPicPr>
          <p:cNvPr id="1094" name="image.pdf"/>
          <p:cNvPicPr/>
          <p:nvPr/>
        </p:nvPicPr>
        <p:blipFill>
          <a:blip r:embed="rId3">
            <a:extLst/>
          </a:blip>
          <a:srcRect b="85023"/>
          <a:stretch>
            <a:fillRect/>
          </a:stretch>
        </p:blipFill>
        <p:spPr>
          <a:xfrm>
            <a:off x="4845191" y="5091288"/>
            <a:ext cx="2939627" cy="61101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Shape 1095"/>
          <p:cNvSpPr/>
          <p:nvPr/>
        </p:nvSpPr>
        <p:spPr>
          <a:xfrm>
            <a:off x="8861438" y="5168900"/>
            <a:ext cx="1655776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always round up</a:t>
            </a:r>
          </a:p>
        </p:txBody>
      </p:sp>
      <p:sp>
        <p:nvSpPr>
          <p:cNvPr id="1096" name="Shape 1096"/>
          <p:cNvSpPr/>
          <p:nvPr/>
        </p:nvSpPr>
        <p:spPr>
          <a:xfrm>
            <a:off x="8862566" y="6088380"/>
            <a:ext cx="329417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solve rounded instance optimally</a:t>
            </a:r>
          </a:p>
        </p:txBody>
      </p:sp>
      <p:sp>
        <p:nvSpPr>
          <p:cNvPr id="1097" name="Shape 1097"/>
          <p:cNvSpPr/>
          <p:nvPr/>
        </p:nvSpPr>
        <p:spPr>
          <a:xfrm>
            <a:off x="8866299" y="6880295"/>
            <a:ext cx="311074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never round up by more than θ</a:t>
            </a:r>
          </a:p>
        </p:txBody>
      </p:sp>
      <p:pic>
        <p:nvPicPr>
          <p:cNvPr id="1098" name="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9413" y="3378764"/>
            <a:ext cx="2752232" cy="66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Shape 1099"/>
          <p:cNvSpPr/>
          <p:nvPr/>
        </p:nvSpPr>
        <p:spPr>
          <a:xfrm>
            <a:off x="8864658" y="7759700"/>
            <a:ext cx="648792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| ≤ </a:t>
            </a:r>
            <a:r>
              <a:rPr i="1">
                <a:solidFill>
                  <a:srgbClr val="8D3124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</a:p>
        </p:txBody>
      </p:sp>
      <p:grpSp>
        <p:nvGrpSpPr>
          <p:cNvPr id="1103" name="Group 1103"/>
          <p:cNvGrpSpPr/>
          <p:nvPr/>
        </p:nvGrpSpPr>
        <p:grpSpPr>
          <a:xfrm>
            <a:off x="8930497" y="7914357"/>
            <a:ext cx="3596485" cy="1088969"/>
            <a:chOff x="0" y="0"/>
            <a:chExt cx="3596484" cy="1088967"/>
          </a:xfrm>
        </p:grpSpPr>
        <p:sp>
          <p:nvSpPr>
            <p:cNvPr id="1100" name="Shape 1100"/>
            <p:cNvSpPr/>
            <p:nvPr/>
          </p:nvSpPr>
          <p:spPr>
            <a:xfrm>
              <a:off x="-1" y="742808"/>
              <a:ext cx="2837748" cy="346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2000" i="1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2000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θ = ε</a:t>
              </a:r>
              <a:r>
                <a:rPr sz="2000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 i="1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r>
                <a:rPr sz="2000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,  </a:t>
              </a:r>
              <a:r>
                <a:rPr sz="2000" i="1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  <a:r>
                <a:rPr sz="2000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  ≤  Σ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i </a:t>
              </a:r>
              <a:r>
                <a:rPr sz="2000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∈ 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S</a:t>
              </a:r>
              <a:r>
                <a:rPr sz="2000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2000" i="1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i</a:t>
              </a:r>
            </a:p>
          </p:txBody>
        </p:sp>
        <p:sp>
          <p:nvSpPr>
            <p:cNvPr id="1101" name="Shape 1101"/>
            <p:cNvSpPr/>
            <p:nvPr/>
          </p:nvSpPr>
          <p:spPr>
            <a:xfrm flipV="1">
              <a:off x="1938444" y="352055"/>
              <a:ext cx="1" cy="38962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804227" y="0"/>
              <a:ext cx="1792257" cy="333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8D3124"/>
                  </a:solidFill>
                </a:rPr>
                <a:t>DP alg can take </a:t>
              </a:r>
              <a:r>
                <a:rPr sz="2000" i="1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sz="2000" i="1" baseline="-17399">
                  <a:solidFill>
                    <a:srgbClr val="8D3124"/>
                  </a:solidFill>
                  <a:latin typeface="Times"/>
                  <a:ea typeface="Times"/>
                  <a:cs typeface="Times"/>
                  <a:sym typeface="Times"/>
                </a:rPr>
                <a:t>max</a:t>
              </a:r>
            </a:p>
          </p:txBody>
        </p:sp>
      </p:grpSp>
      <p:pic>
        <p:nvPicPr>
          <p:cNvPr id="1104" name="image.pdf"/>
          <p:cNvPicPr/>
          <p:nvPr/>
        </p:nvPicPr>
        <p:blipFill>
          <a:blip r:embed="rId5">
            <a:extLst/>
          </a:blip>
          <a:srcRect r="381" b="547"/>
          <a:stretch>
            <a:fillRect/>
          </a:stretch>
        </p:blipFill>
        <p:spPr>
          <a:xfrm>
            <a:off x="4051300" y="1181645"/>
            <a:ext cx="1320800" cy="736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image.pdf"/>
          <p:cNvPicPr/>
          <p:nvPr/>
        </p:nvPicPr>
        <p:blipFill>
          <a:blip r:embed="rId3">
            <a:extLst/>
          </a:blip>
          <a:srcRect t="18711" b="63233"/>
          <a:stretch>
            <a:fillRect/>
          </a:stretch>
        </p:blipFill>
        <p:spPr>
          <a:xfrm>
            <a:off x="4845191" y="5854700"/>
            <a:ext cx="2939627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6" name="image.pdf"/>
          <p:cNvPicPr/>
          <p:nvPr/>
        </p:nvPicPr>
        <p:blipFill>
          <a:blip r:embed="rId3">
            <a:extLst/>
          </a:blip>
          <a:srcRect t="39879" b="42065"/>
          <a:stretch>
            <a:fillRect/>
          </a:stretch>
        </p:blipFill>
        <p:spPr>
          <a:xfrm>
            <a:off x="4845191" y="6718300"/>
            <a:ext cx="2939627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image.pdf"/>
          <p:cNvPicPr/>
          <p:nvPr/>
        </p:nvPicPr>
        <p:blipFill>
          <a:blip r:embed="rId3">
            <a:extLst/>
          </a:blip>
          <a:srcRect t="59802" b="22143"/>
          <a:stretch>
            <a:fillRect/>
          </a:stretch>
        </p:blipFill>
        <p:spPr>
          <a:xfrm>
            <a:off x="4845191" y="7531100"/>
            <a:ext cx="2939627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image.pdf"/>
          <p:cNvPicPr/>
          <p:nvPr/>
        </p:nvPicPr>
        <p:blipFill>
          <a:blip r:embed="rId3">
            <a:extLst/>
          </a:blip>
          <a:srcRect t="82526"/>
          <a:stretch>
            <a:fillRect/>
          </a:stretch>
        </p:blipFill>
        <p:spPr>
          <a:xfrm>
            <a:off x="4845191" y="8445500"/>
            <a:ext cx="2939627" cy="712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2" grpId="1" build="p" animBg="1" advAuto="0"/>
      <p:bldP spid="1094" grpId="3" animBg="1" advAuto="0"/>
      <p:bldP spid="1095" grpId="4" animBg="1" advAuto="0"/>
      <p:bldP spid="1096" grpId="6" animBg="1" advAuto="0"/>
      <p:bldP spid="1097" grpId="8" animBg="1" advAuto="0"/>
      <p:bldP spid="1098" grpId="2" animBg="1" advAuto="0"/>
      <p:bldP spid="1099" grpId="10" animBg="1" advAuto="0"/>
      <p:bldP spid="1103" grpId="12" animBg="1" advAuto="0"/>
      <p:bldP spid="1105" grpId="5" animBg="1" advAuto="0"/>
      <p:bldP spid="1106" grpId="7" animBg="1" advAuto="0"/>
      <p:bldP spid="1107" grpId="9" animBg="1" advAuto="0"/>
      <p:bldP spid="1108" grpId="1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Independent set on trees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Independent set on trees.  </a:t>
            </a:r>
            <a:r>
              <a:rPr sz="2400">
                <a:uFill>
                  <a:solidFill/>
                </a:uFill>
              </a:rPr>
              <a:t>Given a </a:t>
            </a:r>
            <a:r>
              <a:rPr sz="24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tree</a:t>
            </a:r>
            <a:r>
              <a:rPr sz="2400">
                <a:uFill>
                  <a:solidFill/>
                </a:uFill>
              </a:rPr>
              <a:t>, find a maximum cardinality subset of nodes such that no two are adjacent.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Fact.  </a:t>
            </a:r>
            <a:r>
              <a:rPr sz="2400">
                <a:uFill>
                  <a:solidFill/>
                </a:uFill>
              </a:rPr>
              <a:t>A tree has at least one node that is a leaf (degree = 1).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Key observation.  </a:t>
            </a:r>
            <a:r>
              <a:rPr sz="2400">
                <a:uFill>
                  <a:solidFill/>
                </a:uFill>
              </a:rPr>
              <a:t>If node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 is a leaf, there exists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a max cardinality independent set containing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[exchange argument]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Consider a max cardinality independent set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, we're done.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Let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be some edge.</a:t>
            </a:r>
          </a:p>
          <a:p>
            <a:pPr lvl="2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, then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∪  {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/>
              <a:t> is independent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⇒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 not maximum</a:t>
            </a:r>
          </a:p>
          <a:p>
            <a:pPr lvl="2">
              <a:tabLst>
                <a:tab pos="1244600" algn="l"/>
              </a:tabLst>
              <a:defRPr sz="1800"/>
            </a:pPr>
            <a:r>
              <a:rPr sz="2400"/>
              <a:t>if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, then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∪  {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} − {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}</a:t>
            </a:r>
            <a:r>
              <a:rPr sz="2400"/>
              <a:t> is independent  </a:t>
            </a:r>
            <a:r>
              <a:rPr sz="240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</a:t>
            </a:fld>
            <a:endParaRPr sz="1200"/>
          </a:p>
        </p:txBody>
      </p:sp>
      <p:sp>
        <p:nvSpPr>
          <p:cNvPr id="57" name="Shape 57"/>
          <p:cNvSpPr/>
          <p:nvPr/>
        </p:nvSpPr>
        <p:spPr>
          <a:xfrm>
            <a:off x="9867900" y="3650262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0" name="Group 60"/>
          <p:cNvGrpSpPr/>
          <p:nvPr/>
        </p:nvGrpSpPr>
        <p:grpSpPr>
          <a:xfrm>
            <a:off x="9867900" y="6684716"/>
            <a:ext cx="330200" cy="330200"/>
            <a:chOff x="0" y="0"/>
            <a:chExt cx="330199" cy="330199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8010" y="21481"/>
              <a:ext cx="277247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v</a:t>
              </a:r>
            </a:p>
          </p:txBody>
        </p:sp>
      </p:grpSp>
      <p:sp>
        <p:nvSpPr>
          <p:cNvPr id="61" name="Shape 61"/>
          <p:cNvSpPr/>
          <p:nvPr/>
        </p:nvSpPr>
        <p:spPr>
          <a:xfrm>
            <a:off x="11493500" y="4408875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8775700" y="4408875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3" name="Connector 63"/>
          <p:cNvCxnSpPr>
            <a:stCxn id="57" idx="0"/>
            <a:endCxn id="66" idx="0"/>
          </p:cNvCxnSpPr>
          <p:nvPr/>
        </p:nvCxnSpPr>
        <p:spPr>
          <a:xfrm>
            <a:off x="10032999" y="3815362"/>
            <a:ext cx="1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cxnSp>
        <p:nvCxnSpPr>
          <p:cNvPr id="64" name="Connector 64"/>
          <p:cNvCxnSpPr>
            <a:stCxn id="57" idx="0"/>
            <a:endCxn id="61" idx="0"/>
          </p:cNvCxnSpPr>
          <p:nvPr/>
        </p:nvCxnSpPr>
        <p:spPr>
          <a:xfrm>
            <a:off x="10032999" y="3815362"/>
            <a:ext cx="1625601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cxnSp>
        <p:nvCxnSpPr>
          <p:cNvPr id="65" name="Connector 65"/>
          <p:cNvCxnSpPr>
            <a:stCxn id="57" idx="0"/>
            <a:endCxn id="62" idx="0"/>
          </p:cNvCxnSpPr>
          <p:nvPr/>
        </p:nvCxnSpPr>
        <p:spPr>
          <a:xfrm flipH="1">
            <a:off x="8940799" y="3815362"/>
            <a:ext cx="1092201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sp>
        <p:nvSpPr>
          <p:cNvPr id="66" name="Shape 66"/>
          <p:cNvSpPr/>
          <p:nvPr/>
        </p:nvSpPr>
        <p:spPr>
          <a:xfrm>
            <a:off x="9867900" y="4408875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0139680" y="4686582"/>
            <a:ext cx="745067" cy="528321"/>
          </a:xfrm>
          <a:prstGeom prst="line">
            <a:avLst/>
          </a:prstGeom>
          <a:ln w="25400">
            <a:solidFill>
              <a:srgbClr val="60606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0731500" y="5167488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1493500" y="5167488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2242800" y="5167488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1" name="Connector 71"/>
          <p:cNvCxnSpPr>
            <a:stCxn id="69" idx="0"/>
            <a:endCxn id="61" idx="0"/>
          </p:cNvCxnSpPr>
          <p:nvPr/>
        </p:nvCxnSpPr>
        <p:spPr>
          <a:xfrm flipV="1">
            <a:off x="11658599" y="4573975"/>
            <a:ext cx="1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cxnSp>
        <p:nvCxnSpPr>
          <p:cNvPr id="72" name="Connector 72"/>
          <p:cNvCxnSpPr>
            <a:stCxn id="70" idx="0"/>
            <a:endCxn id="61" idx="0"/>
          </p:cNvCxnSpPr>
          <p:nvPr/>
        </p:nvCxnSpPr>
        <p:spPr>
          <a:xfrm flipH="1" flipV="1">
            <a:off x="11658599" y="4573975"/>
            <a:ext cx="749301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sp>
        <p:nvSpPr>
          <p:cNvPr id="73" name="Shape 73"/>
          <p:cNvSpPr/>
          <p:nvPr/>
        </p:nvSpPr>
        <p:spPr>
          <a:xfrm>
            <a:off x="10020300" y="4733995"/>
            <a:ext cx="2258" cy="431801"/>
          </a:xfrm>
          <a:prstGeom prst="line">
            <a:avLst/>
          </a:prstGeom>
          <a:ln w="25400">
            <a:solidFill>
              <a:srgbClr val="60606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9867900" y="5167488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9105900" y="5926102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0032999" y="5497626"/>
            <a:ext cx="1" cy="42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cxnSp>
        <p:nvCxnSpPr>
          <p:cNvPr id="77" name="Connector 77"/>
          <p:cNvCxnSpPr>
            <a:stCxn id="74" idx="0"/>
            <a:endCxn id="75" idx="0"/>
          </p:cNvCxnSpPr>
          <p:nvPr/>
        </p:nvCxnSpPr>
        <p:spPr>
          <a:xfrm flipH="1">
            <a:off x="9270999" y="5332588"/>
            <a:ext cx="762001" cy="758615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grpSp>
        <p:nvGrpSpPr>
          <p:cNvPr id="80" name="Group 80"/>
          <p:cNvGrpSpPr/>
          <p:nvPr/>
        </p:nvGrpSpPr>
        <p:grpSpPr>
          <a:xfrm>
            <a:off x="9867900" y="5926102"/>
            <a:ext cx="330200" cy="330201"/>
            <a:chOff x="0" y="0"/>
            <a:chExt cx="330199" cy="330199"/>
          </a:xfrm>
        </p:grpSpPr>
        <p:sp>
          <p:nvSpPr>
            <p:cNvPr id="78" name="Shape 78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2523" y="21481"/>
              <a:ext cx="288221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u</a:t>
              </a:r>
            </a:p>
          </p:txBody>
        </p:sp>
      </p:grpSp>
      <p:sp>
        <p:nvSpPr>
          <p:cNvPr id="85" name="Shape 85"/>
          <p:cNvSpPr/>
          <p:nvPr/>
        </p:nvSpPr>
        <p:spPr>
          <a:xfrm>
            <a:off x="10032999" y="6255502"/>
            <a:ext cx="1" cy="429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0515600" y="6684716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10154308" y="6233283"/>
            <a:ext cx="419239" cy="491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Knapsack problem:  polynomial-time approximation scheme</a:t>
            </a:r>
          </a:p>
        </p:txBody>
      </p:sp>
      <p:sp>
        <p:nvSpPr>
          <p:cNvPr id="1113" name="Shape 11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</a:t>
            </a:r>
            <a:r>
              <a:rPr sz="2400"/>
              <a:t>For any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ε &gt; 0</a:t>
            </a:r>
            <a:r>
              <a:rPr sz="2400"/>
              <a:t>, the rounding algorithm computes a feasible solution whose value is within a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(1 + ε) </a:t>
            </a:r>
            <a:r>
              <a:rPr sz="2400"/>
              <a:t>factor of the optimum in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05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/ ε)</a:t>
            </a:r>
            <a:r>
              <a:rPr sz="2400">
                <a:uFill>
                  <a:solidFill/>
                </a:uFill>
              </a:rPr>
              <a:t> time. 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Pf.</a:t>
            </a:r>
            <a:endParaRPr sz="2400">
              <a:uFill>
                <a:solidFill/>
              </a:u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We have already proved the accuracy bound.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Dynamic program II running time is                ,  where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PTAS.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(1 + ε)</a:t>
            </a:r>
            <a:r>
              <a:rPr sz="2400">
                <a:uFill>
                  <a:solidFill/>
                </a:uFill>
              </a:rPr>
              <a:t>-approximation algorithm for any constant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ε &gt; 0</a:t>
            </a:r>
            <a:r>
              <a:rPr sz="2400">
                <a:uFill>
                  <a:solidFill/>
                </a:uFill>
              </a:rPr>
              <a:t>. 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Produces arbitrarily high quality solution.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Trades off accuracy for time.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But such algorithms are unlikely to exist for certain problems...</a:t>
            </a:r>
          </a:p>
        </p:txBody>
      </p:sp>
      <p:sp>
        <p:nvSpPr>
          <p:cNvPr id="1114" name="Shape 1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40</a:t>
            </a:fld>
            <a:endParaRPr sz="1200"/>
          </a:p>
        </p:txBody>
      </p:sp>
      <p:pic>
        <p:nvPicPr>
          <p:cNvPr id="1115" name="image.pdf"/>
          <p:cNvPicPr/>
          <p:nvPr/>
        </p:nvPicPr>
        <p:blipFill>
          <a:blip r:embed="rId3">
            <a:extLst/>
          </a:blip>
          <a:srcRect l="240" r="441"/>
          <a:stretch>
            <a:fillRect/>
          </a:stretch>
        </p:blipFill>
        <p:spPr>
          <a:xfrm>
            <a:off x="6819900" y="3708400"/>
            <a:ext cx="13970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6" name="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1400" y="4800600"/>
            <a:ext cx="3388925" cy="8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" grpId="1" build="p" bldLvl="5" animBg="1" advAuto="0"/>
      <p:bldP spid="1115" grpId="2" animBg="1" advAuto="0"/>
      <p:bldP spid="1116" grpId="3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Inapproximability</a:t>
            </a:r>
          </a:p>
        </p:txBody>
      </p:sp>
      <p:sp>
        <p:nvSpPr>
          <p:cNvPr id="1121" name="Shape 1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48AA"/>
                </a:solidFill>
              </a:rPr>
              <a:t>Max-3-Sat</a:t>
            </a:r>
            <a:r>
              <a:rPr sz="2400">
                <a:solidFill>
                  <a:srgbClr val="0048AA"/>
                </a:solidFill>
              </a:rPr>
              <a:t>.  </a:t>
            </a:r>
            <a:r>
              <a:rPr sz="2400">
                <a:uFill>
                  <a:solidFill/>
                </a:uFill>
              </a:rPr>
              <a:t>Given a </a:t>
            </a:r>
            <a:r>
              <a:rPr sz="2400" cap="small">
                <a:uFill>
                  <a:solidFill/>
                </a:uFill>
              </a:rPr>
              <a:t>3-Sat</a:t>
            </a:r>
            <a:r>
              <a:rPr sz="2400">
                <a:uFill>
                  <a:solidFill/>
                </a:uFill>
              </a:rPr>
              <a:t> instance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uFill>
                  <a:solidFill/>
                </a:uFill>
              </a:rPr>
              <a:t>, find an assignment that satisfies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the maximum number of clauses.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</a:rPr>
              <a:t>[Karloff-Zwick 1997]</a:t>
            </a:r>
            <a:r>
              <a:rPr sz="2400">
                <a:solidFill>
                  <a:srgbClr val="0048AA"/>
                </a:solidFill>
              </a:rPr>
              <a:t>  </a:t>
            </a:r>
            <a:r>
              <a:rPr sz="2400">
                <a:uFill>
                  <a:solidFill/>
                </a:uFill>
              </a:rPr>
              <a:t>There exists a ⅞-approximation algorithm.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</a:rPr>
              <a:t>[Håstad 2001]</a:t>
            </a:r>
            <a:r>
              <a:rPr sz="2400">
                <a:solidFill>
                  <a:srgbClr val="0048AA"/>
                </a:solidFill>
              </a:rPr>
              <a:t>  </a:t>
            </a:r>
            <a:r>
              <a:rPr sz="2400">
                <a:uFill>
                  <a:solidFill/>
                </a:uFill>
              </a:rPr>
              <a:t>Unless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 sz="2400">
                <a:uFill>
                  <a:solidFill/>
                </a:uFill>
              </a:rPr>
              <a:t> =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, there does not exist a ρ-approximation for any ρ &gt; ⅞.</a:t>
            </a:r>
          </a:p>
        </p:txBody>
      </p:sp>
      <p:sp>
        <p:nvSpPr>
          <p:cNvPr id="1122" name="Shape 1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41</a:t>
            </a:fld>
            <a:endParaRPr sz="1200"/>
          </a:p>
        </p:txBody>
      </p:sp>
      <p:grpSp>
        <p:nvGrpSpPr>
          <p:cNvPr id="1125" name="Group 1125"/>
          <p:cNvGrpSpPr/>
          <p:nvPr/>
        </p:nvGrpSpPr>
        <p:grpSpPr>
          <a:xfrm>
            <a:off x="6438900" y="5715000"/>
            <a:ext cx="6019800" cy="3276600"/>
            <a:chOff x="0" y="0"/>
            <a:chExt cx="6019800" cy="3276600"/>
          </a:xfrm>
        </p:grpSpPr>
        <p:sp>
          <p:nvSpPr>
            <p:cNvPr id="1123" name="Shape 1123"/>
            <p:cNvSpPr/>
            <p:nvPr/>
          </p:nvSpPr>
          <p:spPr>
            <a:xfrm>
              <a:off x="0" y="0"/>
              <a:ext cx="6019800" cy="3276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124" name="hastad.pdf"/>
            <p:cNvPicPr/>
            <p:nvPr/>
          </p:nvPicPr>
          <p:blipFill>
            <a:blip r:embed="rId3">
              <a:extLst/>
            </a:blip>
            <a:srcRect l="18451" t="10448" r="19117" b="66810"/>
            <a:stretch>
              <a:fillRect/>
            </a:stretch>
          </p:blipFill>
          <p:spPr>
            <a:xfrm>
              <a:off x="229552" y="292100"/>
              <a:ext cx="5549901" cy="261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30" name="Group 1130"/>
          <p:cNvGrpSpPr/>
          <p:nvPr/>
        </p:nvGrpSpPr>
        <p:grpSpPr>
          <a:xfrm>
            <a:off x="812800" y="5715000"/>
            <a:ext cx="5219700" cy="3276600"/>
            <a:chOff x="0" y="0"/>
            <a:chExt cx="5219700" cy="3276600"/>
          </a:xfrm>
        </p:grpSpPr>
        <p:sp>
          <p:nvSpPr>
            <p:cNvPr id="1126" name="Shape 1126"/>
            <p:cNvSpPr/>
            <p:nvPr/>
          </p:nvSpPr>
          <p:spPr>
            <a:xfrm>
              <a:off x="0" y="0"/>
              <a:ext cx="5219700" cy="3276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29" name="Group 1129"/>
            <p:cNvGrpSpPr/>
            <p:nvPr/>
          </p:nvGrpSpPr>
          <p:grpSpPr>
            <a:xfrm>
              <a:off x="190500" y="352573"/>
              <a:ext cx="4914905" cy="2619228"/>
              <a:chOff x="0" y="0"/>
              <a:chExt cx="4914904" cy="2619227"/>
            </a:xfrm>
          </p:grpSpPr>
          <p:pic>
            <p:nvPicPr>
              <p:cNvPr id="1127" name="karloff-zwick.pdf"/>
              <p:cNvPicPr/>
              <p:nvPr/>
            </p:nvPicPr>
            <p:blipFill>
              <a:blip r:embed="rId4">
                <a:extLst/>
              </a:blip>
              <a:srcRect l="5228" t="26136" r="50000" b="60858"/>
              <a:stretch>
                <a:fillRect/>
              </a:stretch>
            </p:blipFill>
            <p:spPr>
              <a:xfrm>
                <a:off x="400587" y="1032283"/>
                <a:ext cx="4221580" cy="15869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28" name="karloff-zwick.pdf"/>
              <p:cNvPicPr/>
              <p:nvPr/>
            </p:nvPicPr>
            <p:blipFill>
              <a:blip r:embed="rId4">
                <a:extLst/>
              </a:blip>
              <a:srcRect l="23039" t="12752" r="24836" b="79166"/>
              <a:stretch>
                <a:fillRect/>
              </a:stretch>
            </p:blipFill>
            <p:spPr>
              <a:xfrm>
                <a:off x="0" y="0"/>
                <a:ext cx="4914905" cy="9860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" grpId="1" build="p" animBg="1" advAuto="0"/>
      <p:bldP spid="1125" grpId="3" animBg="1" advAuto="0"/>
      <p:bldP spid="1130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/>
            </a:pPr>
            <a:r>
              <a:rPr sz="3600" b="1" cap="small" spc="144"/>
              <a:t>Intractability III</a:t>
            </a:r>
          </a:p>
        </p:txBody>
      </p:sp>
      <p:sp>
        <p:nvSpPr>
          <p:cNvPr id="1135" name="Shape 1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trees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planarity 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approximation algorithms </a:t>
            </a:r>
          </a:p>
          <a:p>
            <a:pPr lvl="2">
              <a:tabLst>
                <a:tab pos="1244600" algn="l"/>
              </a:tabLst>
              <a:defRPr sz="1800" i="0"/>
            </a:pPr>
            <a:r>
              <a:rPr sz="3000" i="1"/>
              <a:t>exact exponential algorithms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exponential algorithms</a:t>
            </a:r>
          </a:p>
        </p:txBody>
      </p:sp>
      <p:sp>
        <p:nvSpPr>
          <p:cNvPr id="1138" name="Shape 1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  <a:lvl2pPr>
              <a:tabLst>
                <a:tab pos="1244600" algn="l"/>
              </a:tabLst>
            </a:lvl2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Complexity theory deals with worst-case behavior.</a:t>
            </a:r>
          </a:p>
          <a:p>
            <a:pPr lvl="1">
              <a:defRPr sz="1800"/>
            </a:pPr>
            <a:r>
              <a:rPr sz="2400"/>
              <a:t>Instances you want to solve may be "easy."</a:t>
            </a:r>
          </a:p>
        </p:txBody>
      </p:sp>
      <p:sp>
        <p:nvSpPr>
          <p:cNvPr id="1139" name="Shape 1139"/>
          <p:cNvSpPr/>
          <p:nvPr/>
        </p:nvSpPr>
        <p:spPr>
          <a:xfrm>
            <a:off x="1231900" y="3441700"/>
            <a:ext cx="9842500" cy="1587500"/>
          </a:xfrm>
          <a:prstGeom prst="rect">
            <a:avLst/>
          </a:prstGeom>
          <a:solidFill>
            <a:srgbClr val="FFFFFF"/>
          </a:solidFill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marL="7224" marR="7224" lvl="0" algn="l" defTabSz="1295400">
              <a:lnSpc>
                <a:spcPct val="150000"/>
              </a:lnSpc>
              <a:buClrTx/>
              <a:buFontTx/>
              <a:tabLst/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“ For every polynomial-time algorithm you have, there is an exponential</a:t>
            </a:r>
          </a:p>
          <a:p>
            <a:pPr marL="7224" marR="7224" lvl="0" algn="l" defTabSz="1295400">
              <a:lnSpc>
                <a:spcPct val="150000"/>
              </a:lnSpc>
              <a:buClrTx/>
              <a:buFontTx/>
              <a:tabLst/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  algorithm that I would rather run.”   </a:t>
            </a:r>
            <a:r>
              <a: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—   Alan Perlis</a:t>
            </a:r>
          </a:p>
        </p:txBody>
      </p:sp>
      <p:pic>
        <p:nvPicPr>
          <p:cNvPr id="1140" name="Alan-Perlis-Quotes-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700" y="5676900"/>
            <a:ext cx="6350000" cy="31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Shape 11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43</a:t>
            </a:fld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1" animBg="1" advAuto="0"/>
      <p:bldP spid="1140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sp>
        <p:nvSpPr>
          <p:cNvPr id="1144" name="Shape 1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Brute force.  </a:t>
            </a:r>
            <a:r>
              <a:rPr sz="2400"/>
              <a:t>Given a</a:t>
            </a:r>
            <a:r>
              <a:rPr sz="2400" cap="small"/>
              <a:t> 3-Sat</a:t>
            </a:r>
            <a:r>
              <a:rPr sz="2400"/>
              <a:t> instance with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 variables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/>
              <a:t> clauses,</a:t>
            </a:r>
            <a:br>
              <a:rPr sz="2400"/>
            </a:br>
            <a:r>
              <a:rPr sz="2400"/>
              <a:t>the brute-force algorithm takes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+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There are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possible truth assignments to the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 variables.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We can evaluate a truth assignment in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m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+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time.   ▪</a:t>
            </a:r>
          </a:p>
        </p:txBody>
      </p:sp>
      <p:sp>
        <p:nvSpPr>
          <p:cNvPr id="1145" name="Shape 1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44</a:t>
            </a:fld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" grpId="1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sp>
        <p:nvSpPr>
          <p:cNvPr id="1150" name="Shape 1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A recursive framework.  </a:t>
            </a:r>
            <a:r>
              <a:rPr sz="2400"/>
              <a:t>A </a:t>
            </a:r>
            <a:r>
              <a:rPr sz="2400" cap="small"/>
              <a:t>3-Sat</a:t>
            </a:r>
            <a:r>
              <a:rPr sz="2400"/>
              <a:t> formula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/>
              <a:t> is either empty or the disjunction of a clause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and a </a:t>
            </a:r>
            <a:r>
              <a:rPr sz="2400" cap="small"/>
              <a:t>3-Sat</a:t>
            </a:r>
            <a:r>
              <a:rPr sz="2400"/>
              <a:t> formula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with one fewer clause.</a:t>
            </a:r>
            <a:endParaRPr sz="2400" cap="small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>
                <a:solidFill>
                  <a:srgbClr val="0048AA"/>
                </a:solidFill>
              </a:rPr>
              <a:t>Notation.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 |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/>
              <a:t> is the simplification of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/>
              <a:t> by setting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 to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sz="2400"/>
              <a:t>.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Ex.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Φ				= 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				=</a:t>
            </a:r>
            <a:r>
              <a:rPr sz="2400"/>
              <a:t>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(Φ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</a:t>
            </a:r>
            <a:r>
              <a:rPr sz="2400"/>
              <a:t>=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¬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.</a:t>
            </a:r>
          </a:p>
        </p:txBody>
      </p:sp>
      <p:graphicFrame>
        <p:nvGraphicFramePr>
          <p:cNvPr id="1151" name="Table 1151"/>
          <p:cNvGraphicFramePr/>
          <p:nvPr/>
        </p:nvGraphicFramePr>
        <p:xfrm>
          <a:off x="2562105" y="2870200"/>
          <a:ext cx="8260899" cy="200406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443611"/>
                <a:gridCol w="711200"/>
                <a:gridCol w="7106087"/>
              </a:tblGrid>
              <a:tr h="66802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 sz="2400">
                          <a:uFill>
                            <a:solidFill/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 sz="2400">
                          <a:uFill>
                            <a:solidFill/>
                          </a:uFill>
                        </a:rPr>
                        <a:t>=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indent="0" algn="l">
                        <a:lnSpc>
                          <a:spcPts val="3800"/>
                        </a:lnSpc>
                        <a:tabLst>
                          <a:tab pos="1244600" algn="l"/>
                        </a:tabLst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(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∨ 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∨ 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3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  </a:t>
                      </a:r>
                      <a:r>
                        <a:rPr sz="2400"/>
                        <a:t>∧ 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/>
                        <a:t>  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66802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2400">
                          <a:uFill>
                            <a:solidFill/>
                          </a:u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 sz="2400">
                          <a:uFill>
                            <a:solidFill/>
                          </a:uFill>
                        </a:rPr>
                        <a:t>=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indent="0" algn="l">
                        <a:lnSpc>
                          <a:spcPts val="3800"/>
                        </a:lnSpc>
                        <a:tabLst>
                          <a:tab pos="1244600" algn="l"/>
                        </a:tabLst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(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sz="2400"/>
                        <a:t>∧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  ∨  (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sz="2400"/>
                        <a:t>∧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  ∨  (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3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sz="2400"/>
                        <a:t>∧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2400"/>
                        <a:t>    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668020"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2400">
                          <a:uFill>
                            <a:solidFill/>
                          </a:u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8702" marR="58702" lvl="0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 sz="2400">
                          <a:uFill>
                            <a:solidFill/>
                          </a:uFill>
                        </a:rPr>
                        <a:t>=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indent="0" algn="l">
                        <a:lnSpc>
                          <a:spcPts val="3800"/>
                        </a:lnSpc>
                        <a:tabLst>
                          <a:tab pos="1244600" algn="l"/>
                        </a:tabLst>
                        <a:defRPr sz="1800"/>
                      </a:pP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(Φ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| 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=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true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  ∨  (Φ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| 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=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true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  ∨  (Φ</a:t>
                      </a:r>
                      <a:r>
                        <a:rPr sz="2400" b="1">
                          <a:latin typeface="Times"/>
                          <a:ea typeface="Times"/>
                          <a:cs typeface="Times"/>
                          <a:sym typeface="Times"/>
                        </a:rPr>
                        <a:t>'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 | </a:t>
                      </a:r>
                      <a:r>
                        <a:rPr sz="2400" i="1" spc="-672">
                          <a:latin typeface="Times"/>
                          <a:ea typeface="Times"/>
                          <a:cs typeface="Times"/>
                          <a:sym typeface="Times"/>
                        </a:rPr>
                        <a:t>ℓ</a:t>
                      </a:r>
                      <a:r>
                        <a:rPr sz="2400" spc="-432" baseline="-5999">
                          <a:latin typeface="Times"/>
                          <a:ea typeface="Times"/>
                          <a:cs typeface="Times"/>
                          <a:sym typeface="Times"/>
                        </a:rPr>
                        <a:t>3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 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=</a:t>
                      </a:r>
                      <a:r>
                        <a:rPr sz="2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 true</a:t>
                      </a:r>
                      <a:r>
                        <a:rPr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2400"/>
                        <a:t>    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52" name="Shape 1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45</a:t>
            </a:fld>
            <a:endParaRPr sz="1200"/>
          </a:p>
        </p:txBody>
      </p:sp>
      <p:grpSp>
        <p:nvGrpSpPr>
          <p:cNvPr id="1155" name="Group 1155"/>
          <p:cNvGrpSpPr/>
          <p:nvPr/>
        </p:nvGrpSpPr>
        <p:grpSpPr>
          <a:xfrm>
            <a:off x="6235700" y="8483600"/>
            <a:ext cx="2940651" cy="711200"/>
            <a:chOff x="0" y="0"/>
            <a:chExt cx="2940650" cy="711200"/>
          </a:xfrm>
        </p:grpSpPr>
        <p:sp>
          <p:nvSpPr>
            <p:cNvPr id="1153" name="Shape 1153"/>
            <p:cNvSpPr/>
            <p:nvPr/>
          </p:nvSpPr>
          <p:spPr>
            <a:xfrm>
              <a:off x="235060" y="482600"/>
              <a:ext cx="2705591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tabLst>
                  <a:tab pos="1066800" algn="l"/>
                </a:tabLst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each clause has ≤ 3 literals</a:t>
              </a:r>
            </a:p>
          </p:txBody>
        </p:sp>
        <p:sp>
          <p:nvSpPr>
            <p:cNvPr id="1154" name="Shape 1154"/>
            <p:cNvSpPr/>
            <p:nvPr/>
          </p:nvSpPr>
          <p:spPr>
            <a:xfrm>
              <a:off x="0" y="0"/>
              <a:ext cx="255733" cy="43809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" grpId="2" build="p" bldLvl="5" animBg="1" advAuto="0"/>
      <p:bldP spid="1151" grpId="1" animBg="1" advAuto="0"/>
      <p:bldP spid="1155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sp>
        <p:nvSpPr>
          <p:cNvPr id="1160" name="Shape 1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A recursive framework.  </a:t>
            </a:r>
            <a:r>
              <a:rPr sz="2400"/>
              <a:t>A </a:t>
            </a:r>
            <a:r>
              <a:rPr sz="2400" cap="small"/>
              <a:t>3-Sat</a:t>
            </a:r>
            <a:r>
              <a:rPr sz="2400"/>
              <a:t> formula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/>
              <a:t> is either empty or the disjunction of a clause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and a </a:t>
            </a:r>
            <a:r>
              <a:rPr sz="2400" cap="small"/>
              <a:t>3-Sat</a:t>
            </a:r>
            <a:r>
              <a:rPr sz="2400"/>
              <a:t> formula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/>
              <a:t> with one fewer clause.</a:t>
            </a:r>
            <a:endParaRPr sz="2400" cap="small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 cap="small"/>
              <a:t/>
            </a:r>
            <a:br>
              <a:rPr sz="2400" cap="small"/>
            </a:b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/>
              <a:t>The brute-force </a:t>
            </a:r>
            <a:r>
              <a:rPr sz="2400" cap="small"/>
              <a:t>3-Sat </a:t>
            </a:r>
            <a:r>
              <a:rPr sz="2400"/>
              <a:t>algorithm takes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(poly(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3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≤  3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1) + poly(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.  ▪</a:t>
            </a:r>
            <a:br>
              <a:rPr sz="2400"/>
            </a:br>
            <a:endParaRPr sz="2400"/>
          </a:p>
        </p:txBody>
      </p:sp>
      <p:sp>
        <p:nvSpPr>
          <p:cNvPr id="1161" name="Shape 1161"/>
          <p:cNvSpPr/>
          <p:nvPr/>
        </p:nvSpPr>
        <p:spPr>
          <a:xfrm>
            <a:off x="3568700" y="2971800"/>
            <a:ext cx="5765800" cy="4279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2100" tIns="292100" rIns="292100" bIns="292100">
            <a:spAutoFit/>
          </a:bodyPr>
          <a:lstStyle/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                         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is empty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←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false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id="1162" name="Shape 11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46</a:t>
            </a:fld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0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sp>
        <p:nvSpPr>
          <p:cNvPr id="1167" name="Shape 11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Key observation.  </a:t>
            </a:r>
            <a:r>
              <a:rPr sz="2400"/>
              <a:t>The cases are not mutually exclusive. Every satisfiable assignment containing clause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 ∨</a:t>
            </a:r>
            <a:r>
              <a:rPr sz="2400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must fall into one of 3 classes: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rPr sz="2400"/>
              <a:t>;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rPr sz="2400"/>
              <a:t>;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rPr sz="2400"/>
              <a:t>;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is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sz="2400"/>
              <a:t>.</a:t>
            </a:r>
          </a:p>
        </p:txBody>
      </p:sp>
      <p:sp>
        <p:nvSpPr>
          <p:cNvPr id="1168" name="Shape 1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47</a:t>
            </a:fld>
            <a:endParaRPr sz="1200"/>
          </a:p>
        </p:txBody>
      </p:sp>
      <p:sp>
        <p:nvSpPr>
          <p:cNvPr id="1169" name="Shape 1169"/>
          <p:cNvSpPr/>
          <p:nvPr/>
        </p:nvSpPr>
        <p:spPr>
          <a:xfrm>
            <a:off x="2159000" y="4483100"/>
            <a:ext cx="9359900" cy="4279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2100" tIns="292100" rIns="292100" bIns="292100">
            <a:spAutoFit/>
          </a:bodyPr>
          <a:lstStyle/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                         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is empty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←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false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" grpId="1" build="p" bldLvl="5" animBg="1" advAuto="0"/>
      <p:bldP spid="1169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sp>
        <p:nvSpPr>
          <p:cNvPr id="1174" name="Shape 1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/>
              <a:t>The brute-force algorithm takes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(1.84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≤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1) +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2) +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– 3) +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m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+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.  ▪</a:t>
            </a:r>
            <a:br>
              <a:rPr sz="2400"/>
            </a:br>
            <a:endParaRPr sz="2400"/>
          </a:p>
        </p:txBody>
      </p:sp>
      <p:sp>
        <p:nvSpPr>
          <p:cNvPr id="1175" name="Shape 1175"/>
          <p:cNvSpPr/>
          <p:nvPr/>
        </p:nvSpPr>
        <p:spPr>
          <a:xfrm>
            <a:off x="8991600" y="8521700"/>
            <a:ext cx="207080" cy="41888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76" name="Shape 11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48</a:t>
            </a:fld>
            <a:endParaRPr sz="1200"/>
          </a:p>
        </p:txBody>
      </p:sp>
      <p:grpSp>
        <p:nvGrpSpPr>
          <p:cNvPr id="1179" name="Group 1179"/>
          <p:cNvGrpSpPr/>
          <p:nvPr/>
        </p:nvGrpSpPr>
        <p:grpSpPr>
          <a:xfrm>
            <a:off x="8026400" y="1752600"/>
            <a:ext cx="3321710" cy="719735"/>
            <a:chOff x="0" y="0"/>
            <a:chExt cx="3321709" cy="719734"/>
          </a:xfrm>
        </p:grpSpPr>
        <p:sp>
          <p:nvSpPr>
            <p:cNvPr id="1177" name="Shape 1177"/>
            <p:cNvSpPr/>
            <p:nvPr/>
          </p:nvSpPr>
          <p:spPr>
            <a:xfrm>
              <a:off x="514400" y="533400"/>
              <a:ext cx="2807310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largest root of r</a:t>
              </a:r>
              <a:r>
                <a:rPr sz="1600" baseline="31999">
                  <a:solidFill>
                    <a:srgbClr val="8D3124"/>
                  </a:solidFill>
                </a:rPr>
                <a:t>3</a:t>
              </a:r>
              <a:r>
                <a:rPr sz="1600">
                  <a:solidFill>
                    <a:srgbClr val="8D3124"/>
                  </a:solidFill>
                </a:rPr>
                <a:t> = r</a:t>
              </a:r>
              <a:r>
                <a:rPr sz="1600" baseline="31999">
                  <a:solidFill>
                    <a:srgbClr val="8D3124"/>
                  </a:solidFill>
                </a:rPr>
                <a:t>2</a:t>
              </a:r>
              <a:r>
                <a:rPr sz="1600">
                  <a:solidFill>
                    <a:srgbClr val="8D3124"/>
                  </a:solidFill>
                </a:rPr>
                <a:t> + r + 1</a:t>
              </a: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0" y="0"/>
              <a:ext cx="491581" cy="427603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1180" name="Shape 1180"/>
          <p:cNvSpPr/>
          <p:nvPr/>
        </p:nvSpPr>
        <p:spPr>
          <a:xfrm>
            <a:off x="2159000" y="4483100"/>
            <a:ext cx="9359900" cy="4279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2100" tIns="292100" rIns="292100" bIns="292100">
            <a:spAutoFit/>
          </a:bodyPr>
          <a:lstStyle/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                         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is empty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/>
              <a:t>∧ 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←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3-Sat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'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|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false, </a:t>
            </a:r>
            <a:r>
              <a:rPr sz="2400" i="1" spc="-672">
                <a:latin typeface="Times"/>
                <a:ea typeface="Times"/>
                <a:cs typeface="Times"/>
                <a:sym typeface="Times"/>
              </a:rPr>
              <a:t>ℓ</a:t>
            </a:r>
            <a:r>
              <a:rPr sz="2400" spc="-432"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=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true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	</a:t>
            </a: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8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false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4" grpId="1" build="p" bldLvl="5" animBg="1" advAuto="0"/>
      <p:bldP spid="1179" grpId="2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/>
        </p:nvSpPr>
        <p:spPr>
          <a:xfrm>
            <a:off x="3149600" y="2946400"/>
            <a:ext cx="7835900" cy="45085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5" name="Shape 1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3-satisfiability</a:t>
            </a:r>
          </a:p>
        </p:txBody>
      </p:sp>
      <p:pic>
        <p:nvPicPr>
          <p:cNvPr id="1186" name="3sat.pdf"/>
          <p:cNvPicPr/>
          <p:nvPr/>
        </p:nvPicPr>
        <p:blipFill>
          <a:blip r:embed="rId3">
            <a:extLst/>
          </a:blip>
          <a:srcRect l="13235" t="11616" r="16830" b="56818"/>
          <a:stretch>
            <a:fillRect/>
          </a:stretch>
        </p:blipFill>
        <p:spPr>
          <a:xfrm>
            <a:off x="2819400" y="2933700"/>
            <a:ext cx="7370674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Shape 1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/>
              <a:t>There exists a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(1.33334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deterministic algorithm for </a:t>
            </a:r>
            <a:r>
              <a:rPr sz="2400" cap="small"/>
              <a:t>3-Sat.</a:t>
            </a: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/>
              <a:t/>
            </a:r>
            <a:br>
              <a:rPr sz="2400"/>
            </a:br>
            <a:endParaRPr sz="2400"/>
          </a:p>
        </p:txBody>
      </p:sp>
      <p:sp>
        <p:nvSpPr>
          <p:cNvPr id="1188" name="Shape 11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49</a:t>
            </a:fld>
            <a:endParaRPr sz="12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Independent set on trees:  greedy algorithm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The following greedy algorithm finds a max cardinality independent set in forests (and hence trees).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uFill>
                  <a:solidFill/>
                </a:uFill>
              </a:rPr>
              <a:t>Correctness follows from the previous key observation.  </a:t>
            </a:r>
            <a:r>
              <a:rPr sz="2400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 sz="2400">
              <a:solidFill>
                <a:srgbClr val="0048AA"/>
              </a:solid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/>
            </a:r>
            <a:br>
              <a:rPr sz="2400">
                <a:solidFill>
                  <a:srgbClr val="0048AA"/>
                </a:solidFill>
              </a:rPr>
            </a:br>
            <a:r>
              <a:rPr sz="2400">
                <a:solidFill>
                  <a:srgbClr val="0048AA"/>
                </a:solidFill>
              </a:rPr>
              <a:t>Remark.  </a:t>
            </a:r>
            <a:r>
              <a:rPr sz="2400">
                <a:uFill>
                  <a:solidFill/>
                </a:uFill>
              </a:rPr>
              <a:t>Can implement in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time by considering nodes in postorder.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</a:t>
            </a:fld>
            <a:endParaRPr sz="1200"/>
          </a:p>
        </p:txBody>
      </p:sp>
      <p:sp>
        <p:nvSpPr>
          <p:cNvPr id="93" name="Shape 93"/>
          <p:cNvSpPr/>
          <p:nvPr/>
        </p:nvSpPr>
        <p:spPr>
          <a:xfrm>
            <a:off x="2108200" y="3594100"/>
            <a:ext cx="8521700" cy="4546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2100" tIns="292100" rIns="292100" bIns="292100">
            <a:spAutoFit/>
          </a:bodyPr>
          <a:lstStyle/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Independent-Set-In-A-Forest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                         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← ∅.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400" b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has at least 1 edge)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← (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such that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is a leaf.</a:t>
            </a:r>
          </a:p>
          <a:p>
            <a:pPr lvl="1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←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∪ {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}.</a:t>
            </a:r>
          </a:p>
          <a:p>
            <a:pPr lvl="1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←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– {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}.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∪ {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nodes remaining in F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}.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id="94" name="Shape 94"/>
          <p:cNvSpPr/>
          <p:nvPr/>
        </p:nvSpPr>
        <p:spPr>
          <a:xfrm>
            <a:off x="5747005" y="6870700"/>
            <a:ext cx="364510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tabLst>
                <a:tab pos="1066800" algn="l"/>
              </a:tabLst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delete u and v and all incident edges</a:t>
            </a:r>
          </a:p>
        </p:txBody>
      </p:sp>
      <p:sp>
        <p:nvSpPr>
          <p:cNvPr id="95" name="Shape 95"/>
          <p:cNvSpPr/>
          <p:nvPr/>
        </p:nvSpPr>
        <p:spPr>
          <a:xfrm flipV="1">
            <a:off x="5067300" y="6959598"/>
            <a:ext cx="520411" cy="2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build="p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satisfiability</a:t>
            </a:r>
          </a:p>
        </p:txBody>
      </p:sp>
      <p:sp>
        <p:nvSpPr>
          <p:cNvPr id="1193" name="Shape 1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DPPL algorithm.  </a:t>
            </a:r>
            <a:r>
              <a:rPr sz="2400"/>
              <a:t>Highly-effective backtracking procedure.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Splitting rule:  assign truth value to literal; solve both possibilities.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Unit propagation:  clause contains only a single unassigned literal.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Pure literal elimination:  if literal appears only negated or unnegated.</a:t>
            </a:r>
          </a:p>
        </p:txBody>
      </p:sp>
      <p:sp>
        <p:nvSpPr>
          <p:cNvPr id="1194" name="Shape 1194"/>
          <p:cNvSpPr/>
          <p:nvPr/>
        </p:nvSpPr>
        <p:spPr>
          <a:xfrm>
            <a:off x="1346200" y="4406900"/>
            <a:ext cx="4673600" cy="4597400"/>
          </a:xfrm>
          <a:prstGeom prst="rect">
            <a:avLst/>
          </a:prstGeom>
          <a:solidFill>
            <a:srgbClr val="FFFFFF"/>
          </a:solidFill>
          <a:ln w="12700"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95" name="Shape 1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50</a:t>
            </a:fld>
            <a:endParaRPr sz="1200"/>
          </a:p>
        </p:txBody>
      </p:sp>
      <p:pic>
        <p:nvPicPr>
          <p:cNvPr id="1196" name="davis.pdf"/>
          <p:cNvPicPr/>
          <p:nvPr/>
        </p:nvPicPr>
        <p:blipFill>
          <a:blip r:embed="rId2">
            <a:extLst/>
          </a:blip>
          <a:srcRect l="4575" t="1897" r="48936" b="60427"/>
          <a:stretch>
            <a:fillRect/>
          </a:stretch>
        </p:blipFill>
        <p:spPr>
          <a:xfrm>
            <a:off x="6996224" y="4406900"/>
            <a:ext cx="4395677" cy="461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davis-putnam.pdf"/>
          <p:cNvPicPr/>
          <p:nvPr/>
        </p:nvPicPr>
        <p:blipFill>
          <a:blip r:embed="rId3">
            <a:extLst/>
          </a:blip>
          <a:srcRect l="14610" t="6723" r="15033" b="40070"/>
          <a:stretch>
            <a:fillRect/>
          </a:stretch>
        </p:blipFill>
        <p:spPr>
          <a:xfrm>
            <a:off x="1638300" y="4689299"/>
            <a:ext cx="4165600" cy="407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satisfiability</a:t>
            </a:r>
          </a:p>
        </p:txBody>
      </p:sp>
      <p:sp>
        <p:nvSpPr>
          <p:cNvPr id="1200" name="Shape 12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Chaff.  </a:t>
            </a:r>
            <a:r>
              <a:rPr sz="2400"/>
              <a:t>State-of-the-art </a:t>
            </a:r>
            <a:r>
              <a:rPr sz="2400" cap="small"/>
              <a:t>Sat</a:t>
            </a:r>
            <a:r>
              <a:rPr sz="2400"/>
              <a:t> solver.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Solves real-world </a:t>
            </a:r>
            <a:r>
              <a:rPr sz="2400" cap="small"/>
              <a:t>Sat</a:t>
            </a:r>
            <a:r>
              <a:rPr sz="2400"/>
              <a:t> instances with ~ 10K variable.</a:t>
            </a:r>
            <a:br>
              <a:rPr sz="2400"/>
            </a:br>
            <a:r>
              <a:rPr sz="2400"/>
              <a:t>Developed at Princeton by undergrads.</a:t>
            </a:r>
          </a:p>
        </p:txBody>
      </p:sp>
      <p:sp>
        <p:nvSpPr>
          <p:cNvPr id="1201" name="Shape 12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51</a:t>
            </a:fld>
            <a:endParaRPr sz="1200"/>
          </a:p>
        </p:txBody>
      </p:sp>
      <p:grpSp>
        <p:nvGrpSpPr>
          <p:cNvPr id="1204" name="Group 1204"/>
          <p:cNvGrpSpPr/>
          <p:nvPr/>
        </p:nvGrpSpPr>
        <p:grpSpPr>
          <a:xfrm>
            <a:off x="1686613" y="4038600"/>
            <a:ext cx="10134296" cy="3898900"/>
            <a:chOff x="0" y="0"/>
            <a:chExt cx="10134295" cy="3898900"/>
          </a:xfrm>
        </p:grpSpPr>
        <p:sp>
          <p:nvSpPr>
            <p:cNvPr id="1202" name="Shape 1202"/>
            <p:cNvSpPr/>
            <p:nvPr/>
          </p:nvSpPr>
          <p:spPr>
            <a:xfrm>
              <a:off x="0" y="0"/>
              <a:ext cx="9951985" cy="3898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203" name="chaff.pdf"/>
            <p:cNvPicPr/>
            <p:nvPr/>
          </p:nvPicPr>
          <p:blipFill>
            <a:blip r:embed="rId3">
              <a:extLst/>
            </a:blip>
            <a:srcRect l="5555" t="7196" r="3104" b="68939"/>
            <a:stretch>
              <a:fillRect/>
            </a:stretch>
          </p:blipFill>
          <p:spPr>
            <a:xfrm>
              <a:off x="182298" y="128006"/>
              <a:ext cx="9951998" cy="3364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TSP and Hamilton cycle</a:t>
            </a:r>
          </a:p>
        </p:txBody>
      </p:sp>
      <p:sp>
        <p:nvSpPr>
          <p:cNvPr id="1209" name="Shape 12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/>
              <a:t>The brute-force algorithm for </a:t>
            </a:r>
            <a:r>
              <a:rPr sz="2400" cap="small"/>
              <a:t>TSP</a:t>
            </a:r>
            <a:r>
              <a:rPr sz="2400"/>
              <a:t> (or </a:t>
            </a:r>
            <a:r>
              <a:rPr sz="2400" cap="small"/>
              <a:t>Ham-Cycle</a:t>
            </a:r>
            <a:r>
              <a:rPr sz="2400"/>
              <a:t>) takes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!) </a:t>
            </a:r>
            <a:r>
              <a:rPr sz="2400"/>
              <a:t>time.</a:t>
            </a:r>
            <a:endParaRPr sz="2400" cap="small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Pf.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There are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½ 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– 1)!</a:t>
            </a:r>
            <a:r>
              <a:rPr sz="2400"/>
              <a:t> tours.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Computing the length of a tour takes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 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/>
              <a:t> time.  ▪</a:t>
            </a:r>
          </a:p>
          <a:p>
            <a:pPr lvl="1">
              <a:tabLst>
                <a:tab pos="1244600" algn="l"/>
              </a:tabLst>
              <a:defRPr sz="1800"/>
            </a:pPr>
            <a:endParaRPr sz="2400"/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Note.  </a:t>
            </a:r>
            <a:r>
              <a:rPr sz="2400"/>
              <a:t>The function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!</a:t>
            </a:r>
            <a:r>
              <a:rPr sz="2400"/>
              <a:t> grows exponentially faster than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baseline="31999">
                <a:latin typeface="Times"/>
                <a:ea typeface="Times"/>
                <a:cs typeface="Times"/>
                <a:sym typeface="Times"/>
              </a:rPr>
              <a:t>40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 1099511627776  ~  10</a:t>
            </a:r>
            <a:r>
              <a:rPr sz="2400" baseline="31999">
                <a:latin typeface="Times"/>
                <a:ea typeface="Times"/>
                <a:cs typeface="Times"/>
                <a:sym typeface="Times"/>
              </a:rPr>
              <a:t>12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latin typeface="Times"/>
                <a:ea typeface="Times"/>
                <a:cs typeface="Times"/>
                <a:sym typeface="Times"/>
              </a:rPr>
              <a:t>40! = 815915283247897734345611269596115894272000000000  ~  10</a:t>
            </a:r>
            <a:r>
              <a:rPr sz="2400" baseline="31999">
                <a:latin typeface="Times"/>
                <a:ea typeface="Times"/>
                <a:cs typeface="Times"/>
                <a:sym typeface="Times"/>
              </a:rPr>
              <a:t>48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/>
              <a:t>.</a:t>
            </a:r>
          </a:p>
        </p:txBody>
      </p:sp>
      <p:sp>
        <p:nvSpPr>
          <p:cNvPr id="1210" name="Shape 12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52</a:t>
            </a:fld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" grpId="1" build="p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TSP and Hamilton cycle</a:t>
            </a:r>
          </a:p>
        </p:txBody>
      </p:sp>
      <p:sp>
        <p:nvSpPr>
          <p:cNvPr id="1213" name="Shape 1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</a:rPr>
              <a:t>[Bellman 1962, Held-Karp 1962]</a:t>
            </a:r>
            <a:r>
              <a:rPr sz="2400">
                <a:solidFill>
                  <a:srgbClr val="0048AA"/>
                </a:solidFill>
              </a:rPr>
              <a:t> </a:t>
            </a:r>
            <a:r>
              <a:rPr sz="2400"/>
              <a:t>There exists a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1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 algorithm for</a:t>
            </a:r>
            <a:r>
              <a:rPr sz="2400" cap="small"/>
              <a:t> TSP</a:t>
            </a:r>
            <a:r>
              <a:rPr sz="2400"/>
              <a:t> (and </a:t>
            </a:r>
            <a:r>
              <a:rPr sz="2400" cap="small"/>
              <a:t>Hamilton-Cycle).</a:t>
            </a:r>
          </a:p>
        </p:txBody>
      </p:sp>
      <p:grpSp>
        <p:nvGrpSpPr>
          <p:cNvPr id="1216" name="Group 1216"/>
          <p:cNvGrpSpPr/>
          <p:nvPr/>
        </p:nvGrpSpPr>
        <p:grpSpPr>
          <a:xfrm>
            <a:off x="813803" y="3920641"/>
            <a:ext cx="11543303" cy="4778862"/>
            <a:chOff x="0" y="0"/>
            <a:chExt cx="11543301" cy="4778861"/>
          </a:xfrm>
        </p:grpSpPr>
        <p:pic>
          <p:nvPicPr>
            <p:cNvPr id="1214" name="held-karp.pdf"/>
            <p:cNvPicPr/>
            <p:nvPr/>
          </p:nvPicPr>
          <p:blipFill>
            <a:blip r:embed="rId2">
              <a:extLst/>
            </a:blip>
            <a:srcRect l="17663" t="12985" r="18317" b="45075"/>
            <a:stretch>
              <a:fillRect/>
            </a:stretch>
          </p:blipFill>
          <p:spPr>
            <a:xfrm>
              <a:off x="0" y="0"/>
              <a:ext cx="5422900" cy="459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5" name="bellman.pdf"/>
            <p:cNvPicPr/>
            <p:nvPr/>
          </p:nvPicPr>
          <p:blipFill>
            <a:blip r:embed="rId3">
              <a:extLst/>
            </a:blip>
            <a:srcRect l="16013" t="6060" r="13725" b="47096"/>
            <a:stretch>
              <a:fillRect/>
            </a:stretch>
          </p:blipFill>
          <p:spPr>
            <a:xfrm>
              <a:off x="6008697" y="3658"/>
              <a:ext cx="5534605" cy="4775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7" name="Shape 12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53</a:t>
            </a:fld>
            <a:endParaRPr sz="120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TSP and Hamilton cycle</a:t>
            </a:r>
          </a:p>
        </p:txBody>
      </p:sp>
      <p:pic>
        <p:nvPicPr>
          <p:cNvPr id="1220" name="droppedImage.pdf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57879" y="6115149"/>
            <a:ext cx="8132757" cy="1122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6096" y="4341221"/>
            <a:ext cx="3012816" cy="47570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22" name="Connector 1222"/>
          <p:cNvCxnSpPr>
            <a:stCxn id="1231" idx="0"/>
            <a:endCxn id="1228" idx="0"/>
          </p:cNvCxnSpPr>
          <p:nvPr/>
        </p:nvCxnSpPr>
        <p:spPr>
          <a:xfrm flipV="1">
            <a:off x="10699750" y="7080250"/>
            <a:ext cx="0" cy="889000"/>
          </a:xfrm>
          <a:prstGeom prst="straightConnector1">
            <a:avLst/>
          </a:prstGeom>
          <a:ln w="50800" cap="sq">
            <a:solidFill>
              <a:srgbClr val="8D3124">
                <a:alpha val="50000"/>
              </a:srgbClr>
            </a:solidFill>
            <a:miter lim="400000"/>
          </a:ln>
        </p:spPr>
      </p:cxnSp>
      <p:cxnSp>
        <p:nvCxnSpPr>
          <p:cNvPr id="1223" name="Connector 1223"/>
          <p:cNvCxnSpPr>
            <a:stCxn id="1228" idx="0"/>
            <a:endCxn id="1238" idx="0"/>
          </p:cNvCxnSpPr>
          <p:nvPr/>
        </p:nvCxnSpPr>
        <p:spPr>
          <a:xfrm flipH="1">
            <a:off x="9848850" y="7080250"/>
            <a:ext cx="850900" cy="88900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cxnSp>
        <p:nvCxnSpPr>
          <p:cNvPr id="1224" name="Connector 1224"/>
          <p:cNvCxnSpPr>
            <a:stCxn id="1236" idx="0"/>
            <a:endCxn id="1228" idx="0"/>
          </p:cNvCxnSpPr>
          <p:nvPr/>
        </p:nvCxnSpPr>
        <p:spPr>
          <a:xfrm flipH="1">
            <a:off x="10699750" y="7080250"/>
            <a:ext cx="850900" cy="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25" name="Connector 1225"/>
          <p:cNvCxnSpPr>
            <a:stCxn id="1245" idx="0"/>
            <a:endCxn id="1228" idx="0"/>
          </p:cNvCxnSpPr>
          <p:nvPr/>
        </p:nvCxnSpPr>
        <p:spPr>
          <a:xfrm>
            <a:off x="10699750" y="6191250"/>
            <a:ext cx="0" cy="88900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26" name="Connector 1226"/>
          <p:cNvCxnSpPr>
            <a:stCxn id="1252" idx="0"/>
            <a:endCxn id="1228" idx="0"/>
          </p:cNvCxnSpPr>
          <p:nvPr/>
        </p:nvCxnSpPr>
        <p:spPr>
          <a:xfrm>
            <a:off x="9848850" y="7080250"/>
            <a:ext cx="850900" cy="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cxnSp>
        <p:nvCxnSpPr>
          <p:cNvPr id="1227" name="Connector 1227"/>
          <p:cNvCxnSpPr>
            <a:stCxn id="1228" idx="0"/>
            <a:endCxn id="1240" idx="0"/>
          </p:cNvCxnSpPr>
          <p:nvPr/>
        </p:nvCxnSpPr>
        <p:spPr>
          <a:xfrm>
            <a:off x="10699750" y="7080250"/>
            <a:ext cx="850900" cy="88900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sp>
        <p:nvSpPr>
          <p:cNvPr id="1228" name="Shape 1228"/>
          <p:cNvSpPr/>
          <p:nvPr/>
        </p:nvSpPr>
        <p:spPr>
          <a:xfrm>
            <a:off x="10553699" y="6934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 anchor="ctr"/>
          <a:lstStyle>
            <a:lvl1pPr marL="61411" marR="61411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600"/>
              <a:t>u</a:t>
            </a:r>
          </a:p>
        </p:txBody>
      </p:sp>
      <p:cxnSp>
        <p:nvCxnSpPr>
          <p:cNvPr id="1229" name="Connector 1229"/>
          <p:cNvCxnSpPr>
            <a:stCxn id="1231" idx="0"/>
            <a:endCxn id="1240" idx="0"/>
          </p:cNvCxnSpPr>
          <p:nvPr/>
        </p:nvCxnSpPr>
        <p:spPr>
          <a:xfrm>
            <a:off x="10699750" y="7969250"/>
            <a:ext cx="850900" cy="0"/>
          </a:xfrm>
          <a:prstGeom prst="straightConnector1">
            <a:avLst/>
          </a:prstGeom>
          <a:ln w="50800" cap="sq">
            <a:solidFill>
              <a:srgbClr val="8D3124">
                <a:alpha val="50000"/>
              </a:srgbClr>
            </a:solidFill>
            <a:miter lim="400000"/>
          </a:ln>
        </p:spPr>
      </p:cxnSp>
      <p:cxnSp>
        <p:nvCxnSpPr>
          <p:cNvPr id="1230" name="Connector 1230"/>
          <p:cNvCxnSpPr>
            <a:stCxn id="1238" idx="0"/>
            <a:endCxn id="1231" idx="0"/>
          </p:cNvCxnSpPr>
          <p:nvPr/>
        </p:nvCxnSpPr>
        <p:spPr>
          <a:xfrm>
            <a:off x="9848850" y="7969250"/>
            <a:ext cx="850900" cy="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31" name="Shape 1231"/>
          <p:cNvSpPr/>
          <p:nvPr/>
        </p:nvSpPr>
        <p:spPr>
          <a:xfrm>
            <a:off x="10553699" y="7823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 anchor="ctr"/>
          <a:lstStyle>
            <a:lvl1pPr marL="61411" marR="61411" algn="l" defTabSz="457200">
              <a:buFont typeface="Helvetica"/>
              <a:tabLst>
                <a:tab pos="1066800" algn="l"/>
              </a:tabLst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</a:t>
            </a:r>
          </a:p>
        </p:txBody>
      </p:sp>
      <p:cxnSp>
        <p:nvCxnSpPr>
          <p:cNvPr id="1232" name="Connector 1232"/>
          <p:cNvCxnSpPr>
            <a:stCxn id="1236" idx="0"/>
            <a:endCxn id="1242" idx="0"/>
          </p:cNvCxnSpPr>
          <p:nvPr/>
        </p:nvCxnSpPr>
        <p:spPr>
          <a:xfrm>
            <a:off x="11550650" y="7080250"/>
            <a:ext cx="850900" cy="88900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33" name="Connector 1233"/>
          <p:cNvCxnSpPr>
            <a:stCxn id="1236" idx="0"/>
            <a:endCxn id="1240" idx="0"/>
          </p:cNvCxnSpPr>
          <p:nvPr/>
        </p:nvCxnSpPr>
        <p:spPr>
          <a:xfrm>
            <a:off x="11550650" y="7080250"/>
            <a:ext cx="0" cy="88900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34" name="Connector 1234"/>
          <p:cNvCxnSpPr>
            <a:stCxn id="1247" idx="0"/>
            <a:endCxn id="1236" idx="0"/>
          </p:cNvCxnSpPr>
          <p:nvPr/>
        </p:nvCxnSpPr>
        <p:spPr>
          <a:xfrm>
            <a:off x="11550650" y="6191250"/>
            <a:ext cx="0" cy="88900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35" name="Connector 1235"/>
          <p:cNvCxnSpPr>
            <a:stCxn id="1249" idx="0"/>
            <a:endCxn id="1236" idx="0"/>
          </p:cNvCxnSpPr>
          <p:nvPr/>
        </p:nvCxnSpPr>
        <p:spPr>
          <a:xfrm flipH="1">
            <a:off x="11550650" y="7080250"/>
            <a:ext cx="850900" cy="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36" name="Shape 1236"/>
          <p:cNvSpPr/>
          <p:nvPr/>
        </p:nvSpPr>
        <p:spPr>
          <a:xfrm>
            <a:off x="11404599" y="6934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37" name="Connector 1237"/>
          <p:cNvCxnSpPr>
            <a:stCxn id="1252" idx="0"/>
            <a:endCxn id="1238" idx="0"/>
          </p:cNvCxnSpPr>
          <p:nvPr/>
        </p:nvCxnSpPr>
        <p:spPr>
          <a:xfrm>
            <a:off x="9848850" y="7080250"/>
            <a:ext cx="0" cy="88900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38" name="Shape 1238"/>
          <p:cNvSpPr/>
          <p:nvPr/>
        </p:nvSpPr>
        <p:spPr>
          <a:xfrm>
            <a:off x="9702799" y="7823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BABABA"/>
            </a:solidFill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39" name="Connector 1239"/>
          <p:cNvCxnSpPr>
            <a:stCxn id="1242" idx="0"/>
            <a:endCxn id="1240" idx="0"/>
          </p:cNvCxnSpPr>
          <p:nvPr/>
        </p:nvCxnSpPr>
        <p:spPr>
          <a:xfrm flipH="1">
            <a:off x="11550650" y="7969250"/>
            <a:ext cx="850900" cy="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sp>
        <p:nvSpPr>
          <p:cNvPr id="1240" name="Shape 1240"/>
          <p:cNvSpPr/>
          <p:nvPr/>
        </p:nvSpPr>
        <p:spPr>
          <a:xfrm>
            <a:off x="11404599" y="7823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41" name="Connector 1241"/>
          <p:cNvCxnSpPr>
            <a:stCxn id="1249" idx="0"/>
            <a:endCxn id="1242" idx="0"/>
          </p:cNvCxnSpPr>
          <p:nvPr/>
        </p:nvCxnSpPr>
        <p:spPr>
          <a:xfrm>
            <a:off x="12401550" y="7080250"/>
            <a:ext cx="0" cy="88900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42" name="Shape 1242"/>
          <p:cNvSpPr/>
          <p:nvPr/>
        </p:nvSpPr>
        <p:spPr>
          <a:xfrm>
            <a:off x="12255499" y="7823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 anchor="ctr"/>
          <a:lstStyle>
            <a:lvl1pPr marL="61411" marR="61411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1600"/>
              <a:t>s</a:t>
            </a:r>
          </a:p>
        </p:txBody>
      </p:sp>
      <p:cxnSp>
        <p:nvCxnSpPr>
          <p:cNvPr id="1243" name="Connector 1243"/>
          <p:cNvCxnSpPr>
            <a:stCxn id="1247" idx="0"/>
            <a:endCxn id="1245" idx="0"/>
          </p:cNvCxnSpPr>
          <p:nvPr/>
        </p:nvCxnSpPr>
        <p:spPr>
          <a:xfrm flipH="1">
            <a:off x="10699750" y="6191250"/>
            <a:ext cx="850900" cy="0"/>
          </a:xfrm>
          <a:prstGeom prst="straightConnector1">
            <a:avLst/>
          </a:prstGeom>
          <a:ln w="38100" cap="sq">
            <a:solidFill/>
            <a:miter lim="400000"/>
          </a:ln>
        </p:spPr>
      </p:cxnSp>
      <p:cxnSp>
        <p:nvCxnSpPr>
          <p:cNvPr id="1244" name="Connector 1244"/>
          <p:cNvCxnSpPr>
            <a:stCxn id="1255" idx="0"/>
            <a:endCxn id="1245" idx="0"/>
          </p:cNvCxnSpPr>
          <p:nvPr/>
        </p:nvCxnSpPr>
        <p:spPr>
          <a:xfrm>
            <a:off x="9848850" y="6191250"/>
            <a:ext cx="850900" cy="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45" name="Shape 1245"/>
          <p:cNvSpPr/>
          <p:nvPr/>
        </p:nvSpPr>
        <p:spPr>
          <a:xfrm>
            <a:off x="10553699" y="6045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46" name="Connector 1246"/>
          <p:cNvCxnSpPr>
            <a:stCxn id="1250" idx="0"/>
            <a:endCxn id="1247" idx="0"/>
          </p:cNvCxnSpPr>
          <p:nvPr/>
        </p:nvCxnSpPr>
        <p:spPr>
          <a:xfrm flipH="1">
            <a:off x="11550650" y="6191250"/>
            <a:ext cx="850900" cy="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47" name="Shape 1247"/>
          <p:cNvSpPr/>
          <p:nvPr/>
        </p:nvSpPr>
        <p:spPr>
          <a:xfrm>
            <a:off x="11404599" y="6045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B4D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48" name="Connector 1248"/>
          <p:cNvCxnSpPr>
            <a:stCxn id="1250" idx="0"/>
            <a:endCxn id="1249" idx="0"/>
          </p:cNvCxnSpPr>
          <p:nvPr/>
        </p:nvCxnSpPr>
        <p:spPr>
          <a:xfrm>
            <a:off x="12401550" y="6191250"/>
            <a:ext cx="0" cy="88900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49" name="Shape 1249"/>
          <p:cNvSpPr/>
          <p:nvPr/>
        </p:nvSpPr>
        <p:spPr>
          <a:xfrm>
            <a:off x="12255499" y="6934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BABABA"/>
            </a:solidFill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12255499" y="6045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BABABA"/>
            </a:solidFill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251" name="Connector 1251"/>
          <p:cNvCxnSpPr>
            <a:stCxn id="1255" idx="0"/>
            <a:endCxn id="1252" idx="0"/>
          </p:cNvCxnSpPr>
          <p:nvPr/>
        </p:nvCxnSpPr>
        <p:spPr>
          <a:xfrm>
            <a:off x="9848850" y="6191250"/>
            <a:ext cx="0" cy="889000"/>
          </a:xfrm>
          <a:prstGeom prst="straightConnector1">
            <a:avLst/>
          </a:prstGeom>
          <a:ln w="25400" cap="sq">
            <a:solidFill>
              <a:srgbClr val="BABABA"/>
            </a:solidFill>
            <a:miter lim="400000"/>
          </a:ln>
        </p:spPr>
      </p:cxnSp>
      <p:sp>
        <p:nvSpPr>
          <p:cNvPr id="1252" name="Shape 1252"/>
          <p:cNvSpPr/>
          <p:nvPr/>
        </p:nvSpPr>
        <p:spPr>
          <a:xfrm>
            <a:off x="9702799" y="6934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BABABA"/>
            </a:solidFill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3" name="Shape 12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solidFill>
                  <a:srgbClr val="606060"/>
                </a:solidFill>
              </a:rPr>
              <a:t>[Bellman 1962, Held-Karp 1962]</a:t>
            </a:r>
            <a:r>
              <a:rPr sz="2400">
                <a:solidFill>
                  <a:srgbClr val="0048AA"/>
                </a:solidFill>
              </a:rPr>
              <a:t> </a:t>
            </a:r>
            <a:r>
              <a:rPr sz="2400"/>
              <a:t>There exists a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baseline="31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 algorithm for</a:t>
            </a:r>
            <a:r>
              <a:rPr sz="2400" cap="small"/>
              <a:t> TSP</a:t>
            </a:r>
            <a:r>
              <a:rPr sz="2400"/>
              <a:t> (and </a:t>
            </a:r>
            <a:r>
              <a:rPr sz="2400" cap="small"/>
              <a:t>Hamilton-Cycle).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/>
              <a:t/>
            </a:r>
            <a:br>
              <a:rPr sz="2400" cap="small"/>
            </a:br>
            <a:r>
              <a:rPr sz="2400">
                <a:solidFill>
                  <a:srgbClr val="0048AA"/>
                </a:solidFill>
              </a:rPr>
              <a:t>Pf.  </a:t>
            </a:r>
            <a:r>
              <a:rPr sz="2400">
                <a:solidFill>
                  <a:srgbClr val="606060"/>
                </a:solidFill>
              </a:rPr>
              <a:t>[dynamic programming]</a:t>
            </a:r>
            <a:endParaRPr sz="2400">
              <a:solidFill>
                <a:srgbClr val="0048AA"/>
              </a:solid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Define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=</a:t>
            </a:r>
            <a:r>
              <a:rPr sz="2400"/>
              <a:t> cost of cheapest path between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/>
              <a:t> and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/>
              <a:t> that visits every node in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 exactly once (and uses only nodes in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).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Observe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 </a:t>
            </a:r>
            <a:br>
              <a:rPr sz="2400">
                <a:latin typeface="Times"/>
                <a:ea typeface="Times"/>
                <a:cs typeface="Times"/>
                <a:sym typeface="Times"/>
              </a:rPr>
            </a:b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There are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/>
              <a:t> subproblems and they satisfy the recurrence:</a:t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endParaRPr sz="2400"/>
          </a:p>
          <a:p>
            <a:pPr lvl="1">
              <a:tabLst>
                <a:tab pos="1244600" algn="l"/>
              </a:tabLst>
              <a:defRPr sz="1800"/>
            </a:pPr>
            <a:r>
              <a:rPr sz="2400"/>
              <a:t>The values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,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can be computed increasing</a:t>
            </a:r>
            <a:br>
              <a:rPr sz="2400"/>
            </a:br>
            <a:r>
              <a:rPr sz="2400"/>
              <a:t>order of the cardinality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sz="2400"/>
              <a:t>.   ▪</a:t>
            </a:r>
          </a:p>
        </p:txBody>
      </p:sp>
      <p:sp>
        <p:nvSpPr>
          <p:cNvPr id="1254" name="Shape 12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54</a:t>
            </a:fld>
            <a:endParaRPr sz="1200"/>
          </a:p>
        </p:txBody>
      </p:sp>
      <p:sp>
        <p:nvSpPr>
          <p:cNvPr id="1255" name="Shape 1255"/>
          <p:cNvSpPr/>
          <p:nvPr/>
        </p:nvSpPr>
        <p:spPr>
          <a:xfrm>
            <a:off x="9702799" y="6045199"/>
            <a:ext cx="292101" cy="29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BABABA"/>
            </a:solidFill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" grpId="35" animBg="1" advAuto="0"/>
      <p:bldP spid="1221" grpId="34" animBg="1" advAuto="0"/>
      <p:bldP spid="1222" grpId="2" animBg="1" advAuto="0"/>
      <p:bldP spid="1223" grpId="3" animBg="1" advAuto="0"/>
      <p:bldP spid="1224" grpId="4" animBg="1" advAuto="0"/>
      <p:bldP spid="1225" grpId="5" animBg="1" advAuto="0"/>
      <p:bldP spid="1226" grpId="6" animBg="1" advAuto="0"/>
      <p:bldP spid="1227" grpId="7" animBg="1" advAuto="0"/>
      <p:bldP spid="1228" grpId="8" animBg="1" advAuto="0"/>
      <p:bldP spid="1229" grpId="9" animBg="1" advAuto="0"/>
      <p:bldP spid="1230" grpId="10" animBg="1" advAuto="0"/>
      <p:bldP spid="1231" grpId="11" animBg="1" advAuto="0"/>
      <p:bldP spid="1232" grpId="12" animBg="1" advAuto="0"/>
      <p:bldP spid="1233" grpId="13" animBg="1" advAuto="0"/>
      <p:bldP spid="1234" grpId="14" animBg="1" advAuto="0"/>
      <p:bldP spid="1235" grpId="15" animBg="1" advAuto="0"/>
      <p:bldP spid="1236" grpId="16" animBg="1" advAuto="0"/>
      <p:bldP spid="1237" grpId="17" animBg="1" advAuto="0"/>
      <p:bldP spid="1238" grpId="18" animBg="1" advAuto="0"/>
      <p:bldP spid="1239" grpId="19" animBg="1" advAuto="0"/>
      <p:bldP spid="1240" grpId="20" animBg="1" advAuto="0"/>
      <p:bldP spid="1241" grpId="21" animBg="1" advAuto="0"/>
      <p:bldP spid="1242" grpId="22" animBg="1" advAuto="0"/>
      <p:bldP spid="1243" grpId="23" animBg="1" advAuto="0"/>
      <p:bldP spid="1244" grpId="24" animBg="1" advAuto="0"/>
      <p:bldP spid="1245" grpId="25" animBg="1" advAuto="0"/>
      <p:bldP spid="1246" grpId="26" animBg="1" advAuto="0"/>
      <p:bldP spid="1247" grpId="27" animBg="1" advAuto="0"/>
      <p:bldP spid="1248" grpId="28" animBg="1" advAuto="0"/>
      <p:bldP spid="1249" grpId="29" animBg="1" advAuto="0"/>
      <p:bldP spid="1250" grpId="30" animBg="1" advAuto="0"/>
      <p:bldP spid="1251" grpId="31" animBg="1" advAuto="0"/>
      <p:bldP spid="1252" grpId="32" animBg="1" advAuto="0"/>
      <p:bldP spid="1253" grpId="1" build="p" bldLvl="5" animBg="1" advAuto="0"/>
      <p:bldP spid="1255" grpId="33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Exact algorithms for Hamilton cycle</a:t>
            </a:r>
          </a:p>
        </p:txBody>
      </p:sp>
      <p:sp>
        <p:nvSpPr>
          <p:cNvPr id="1260" name="Shape 12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</a:t>
            </a:r>
            <a:r>
              <a:rPr sz="2400">
                <a:solidFill>
                  <a:srgbClr val="606060"/>
                </a:solidFill>
              </a:rPr>
              <a:t>[Björklund 2010]</a:t>
            </a:r>
            <a:r>
              <a:rPr sz="2400">
                <a:solidFill>
                  <a:srgbClr val="0048AA"/>
                </a:solidFill>
              </a:rPr>
              <a:t>  </a:t>
            </a:r>
            <a:r>
              <a:rPr sz="2400"/>
              <a:t>There exists a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(1.657</a:t>
            </a:r>
            <a:r>
              <a:rPr sz="2400" i="1" baseline="31999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sz="2400"/>
              <a:t>time randomized algorithm for </a:t>
            </a:r>
            <a:r>
              <a:rPr sz="2400" cap="small"/>
              <a:t>Hamilton-Cycle.</a:t>
            </a:r>
          </a:p>
        </p:txBody>
      </p:sp>
      <p:sp>
        <p:nvSpPr>
          <p:cNvPr id="1261" name="Shape 12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55</a:t>
            </a:fld>
            <a:endParaRPr sz="1200"/>
          </a:p>
        </p:txBody>
      </p:sp>
      <p:grpSp>
        <p:nvGrpSpPr>
          <p:cNvPr id="1265" name="Group 1265"/>
          <p:cNvGrpSpPr/>
          <p:nvPr/>
        </p:nvGrpSpPr>
        <p:grpSpPr>
          <a:xfrm>
            <a:off x="3797300" y="3009900"/>
            <a:ext cx="5397501" cy="6294550"/>
            <a:chOff x="0" y="0"/>
            <a:chExt cx="5397500" cy="6294549"/>
          </a:xfrm>
        </p:grpSpPr>
        <p:sp>
          <p:nvSpPr>
            <p:cNvPr id="1262" name="Shape 1262"/>
            <p:cNvSpPr/>
            <p:nvPr/>
          </p:nvSpPr>
          <p:spPr>
            <a:xfrm>
              <a:off x="0" y="0"/>
              <a:ext cx="5397501" cy="6294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263" name="hamilton-cycle.pdf"/>
            <p:cNvPicPr/>
            <p:nvPr/>
          </p:nvPicPr>
          <p:blipFill>
            <a:blip r:embed="rId3">
              <a:extLst/>
            </a:blip>
            <a:srcRect l="7516" t="23737" r="50000" b="47727"/>
            <a:stretch>
              <a:fillRect/>
            </a:stretch>
          </p:blipFill>
          <p:spPr>
            <a:xfrm>
              <a:off x="777740" y="2615127"/>
              <a:ext cx="3953101" cy="343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4" name="hamilton-cycle.pdf"/>
            <p:cNvPicPr/>
            <p:nvPr/>
          </p:nvPicPr>
          <p:blipFill>
            <a:blip r:embed="rId3">
              <a:extLst/>
            </a:blip>
            <a:srcRect l="25163" t="3661" r="24836" b="75757"/>
            <a:stretch>
              <a:fillRect/>
            </a:stretch>
          </p:blipFill>
          <p:spPr>
            <a:xfrm>
              <a:off x="389943" y="136837"/>
              <a:ext cx="4652495" cy="24782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Euclidean traveling salesperson problem</a:t>
            </a:r>
          </a:p>
        </p:txBody>
      </p:sp>
      <p:sp>
        <p:nvSpPr>
          <p:cNvPr id="1270" name="Shape 12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Euclidean TSP.</a:t>
            </a:r>
            <a:r>
              <a:rPr sz="2400">
                <a:uFill>
                  <a:solidFill/>
                </a:uFill>
              </a:rPr>
              <a:t>  Given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</a:rPr>
              <a:t> points in the plane and a real number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L</a:t>
            </a:r>
            <a:r>
              <a:rPr sz="2400">
                <a:uFill>
                  <a:solidFill/>
                </a:uFill>
              </a:rPr>
              <a:t>, is there a tour that visit every city exactly once that has distance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sz="2400">
                <a:uFill>
                  <a:solidFill/>
                </a:uFill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L </a:t>
            </a:r>
            <a:r>
              <a:rPr sz="2400">
                <a:uFill>
                  <a:solidFill/>
                </a:uFill>
              </a:rPr>
              <a:t>?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Proposition.</a:t>
            </a:r>
            <a:r>
              <a:rPr sz="2400">
                <a:uFill>
                  <a:solidFill/>
                </a:uFill>
              </a:rPr>
              <a:t>  </a:t>
            </a:r>
            <a:r>
              <a:rPr sz="2400" cap="small">
                <a:uFill>
                  <a:solidFill/>
                </a:uFill>
              </a:rPr>
              <a:t>Euclidean-TSP</a:t>
            </a:r>
            <a:r>
              <a:rPr sz="2400">
                <a:uFill>
                  <a:solidFill/>
                </a:uFill>
              </a:rPr>
              <a:t> is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-hard.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Remark.</a:t>
            </a:r>
            <a:r>
              <a:rPr sz="2400">
                <a:uFill>
                  <a:solidFill/>
                </a:uFill>
              </a:rPr>
              <a:t>  Not known to be in </a:t>
            </a:r>
            <a:r>
              <a:rPr sz="24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sz="2400">
                <a:uFill>
                  <a:solidFill/>
                </a:uFill>
              </a:rPr>
              <a:t>.</a:t>
            </a:r>
          </a:p>
        </p:txBody>
      </p:sp>
      <p:sp>
        <p:nvSpPr>
          <p:cNvPr id="1271" name="Shape 12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56</a:t>
            </a:fld>
            <a:endParaRPr sz="1200"/>
          </a:p>
        </p:txBody>
      </p:sp>
      <p:sp>
        <p:nvSpPr>
          <p:cNvPr id="1272" name="Shape 1272"/>
          <p:cNvSpPr/>
          <p:nvPr/>
        </p:nvSpPr>
        <p:spPr>
          <a:xfrm>
            <a:off x="3720982" y="9156700"/>
            <a:ext cx="459889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b="1">
                <a:solidFill>
                  <a:srgbClr val="000000"/>
                </a:solidFill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1600" b="1">
                <a:uFill>
                  <a:solidFill/>
                </a:uFill>
              </a:rPr>
              <a:t>13509 cities in the USA and an optimal tour</a:t>
            </a:r>
          </a:p>
        </p:txBody>
      </p:sp>
      <p:pic>
        <p:nvPicPr>
          <p:cNvPr id="1273" name="tsp13509-so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5081" y="5004994"/>
            <a:ext cx="6273983" cy="39470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6" name="Group 1276"/>
          <p:cNvGrpSpPr/>
          <p:nvPr/>
        </p:nvGrpSpPr>
        <p:grpSpPr>
          <a:xfrm>
            <a:off x="7648606" y="3069964"/>
            <a:ext cx="3605592" cy="633217"/>
            <a:chOff x="117506" y="123688"/>
            <a:chExt cx="3605591" cy="633215"/>
          </a:xfrm>
        </p:grpSpPr>
        <p:pic>
          <p:nvPicPr>
            <p:cNvPr id="1274" name="droppedImage.pdf"/>
            <p:cNvPicPr/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117506" y="123688"/>
              <a:ext cx="3605592" cy="228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5" name="Shape 1275"/>
            <p:cNvSpPr/>
            <p:nvPr/>
          </p:nvSpPr>
          <p:spPr>
            <a:xfrm>
              <a:off x="191128" y="558924"/>
              <a:ext cx="3428455" cy="19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tabLst>
                  <a:tab pos="1066800" algn="l"/>
                </a:tabLst>
                <a:defRPr sz="1700">
                  <a:solidFill>
                    <a:srgbClr val="232323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232323"/>
                  </a:solidFill>
                </a:rPr>
                <a:t>8.928198407  &lt;    8.928203230</a:t>
              </a:r>
            </a:p>
          </p:txBody>
        </p:sp>
      </p:grpSp>
      <p:sp>
        <p:nvSpPr>
          <p:cNvPr id="1277" name="Shape 1277"/>
          <p:cNvSpPr/>
          <p:nvPr/>
        </p:nvSpPr>
        <p:spPr>
          <a:xfrm>
            <a:off x="7404100" y="2844800"/>
            <a:ext cx="4203700" cy="1003300"/>
          </a:xfrm>
          <a:prstGeom prst="rect">
            <a:avLst/>
          </a:prstGeom>
          <a:ln w="19050">
            <a:solidFill/>
            <a:custDash>
              <a:ds d="200000" sp="200000"/>
            </a:custDash>
            <a:round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1" build="p" animBg="1" advAuto="0"/>
      <p:bldP spid="1276" grpId="2" animBg="1" advAuto="0"/>
      <p:bldP spid="1277" grpId="3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Euclidean traveling salesperson problem</a:t>
            </a:r>
          </a:p>
        </p:txBody>
      </p:sp>
      <p:sp>
        <p:nvSpPr>
          <p:cNvPr id="1282" name="Shape 1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Theorem.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[Arora 1998, Mitchell 1999]</a:t>
            </a:r>
            <a:r>
              <a:rPr sz="2400">
                <a:uFill>
                  <a:solidFill/>
                </a:uFill>
              </a:rPr>
              <a:t>  Given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</a:rPr>
              <a:t> points in the plane, for any constant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ε &gt; 0</a:t>
            </a:r>
            <a:r>
              <a:rPr sz="2400">
                <a:uFill>
                  <a:solidFill/>
                </a:uFill>
              </a:rPr>
              <a:t>, there exists a poly-time algorithm to find a tour whose length is at most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(1 + ε)</a:t>
            </a:r>
            <a:r>
              <a:rPr sz="2400">
                <a:uFill>
                  <a:solidFill/>
                </a:uFill>
              </a:rPr>
              <a:t> times that of the optimal tour.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Pf idea.  </a:t>
            </a:r>
            <a:r>
              <a:rPr sz="2400">
                <a:uFill>
                  <a:solidFill/>
                </a:uFill>
              </a:rPr>
              <a:t>Structure theorem + dynamic programming.</a:t>
            </a:r>
          </a:p>
        </p:txBody>
      </p:sp>
      <p:sp>
        <p:nvSpPr>
          <p:cNvPr id="1283" name="Shape 12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57</a:t>
            </a:fld>
            <a:endParaRPr sz="1200"/>
          </a:p>
        </p:txBody>
      </p:sp>
      <p:grpSp>
        <p:nvGrpSpPr>
          <p:cNvPr id="1286" name="Group 1286"/>
          <p:cNvGrpSpPr/>
          <p:nvPr/>
        </p:nvGrpSpPr>
        <p:grpSpPr>
          <a:xfrm>
            <a:off x="533400" y="4775200"/>
            <a:ext cx="5511800" cy="3771900"/>
            <a:chOff x="0" y="0"/>
            <a:chExt cx="5511800" cy="3771900"/>
          </a:xfrm>
        </p:grpSpPr>
        <p:sp>
          <p:nvSpPr>
            <p:cNvPr id="1284" name="Shape 1284"/>
            <p:cNvSpPr/>
            <p:nvPr/>
          </p:nvSpPr>
          <p:spPr>
            <a:xfrm>
              <a:off x="0" y="0"/>
              <a:ext cx="5511800" cy="3771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285" name="arora.pdf"/>
            <p:cNvPicPr/>
            <p:nvPr/>
          </p:nvPicPr>
          <p:blipFill>
            <a:blip r:embed="rId2">
              <a:extLst/>
            </a:blip>
            <a:srcRect l="16176" t="9855" r="17320" b="56937"/>
            <a:stretch>
              <a:fillRect/>
            </a:stretch>
          </p:blipFill>
          <p:spPr>
            <a:xfrm>
              <a:off x="63500" y="156519"/>
              <a:ext cx="5270500" cy="3405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9" name="Group 1289"/>
          <p:cNvGrpSpPr/>
          <p:nvPr/>
        </p:nvGrpSpPr>
        <p:grpSpPr>
          <a:xfrm>
            <a:off x="6299200" y="5207000"/>
            <a:ext cx="6337300" cy="2921000"/>
            <a:chOff x="0" y="0"/>
            <a:chExt cx="6337300" cy="2921000"/>
          </a:xfrm>
        </p:grpSpPr>
        <p:sp>
          <p:nvSpPr>
            <p:cNvPr id="1287" name="Shape 1287"/>
            <p:cNvSpPr/>
            <p:nvPr/>
          </p:nvSpPr>
          <p:spPr>
            <a:xfrm>
              <a:off x="0" y="0"/>
              <a:ext cx="6172200" cy="2921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1288" name="mitchell.pdf"/>
            <p:cNvPicPr/>
            <p:nvPr/>
          </p:nvPicPr>
          <p:blipFill>
            <a:blip r:embed="rId3">
              <a:extLst/>
            </a:blip>
            <a:srcRect l="9477" t="9090" r="22549" b="67929"/>
            <a:stretch>
              <a:fillRect/>
            </a:stretch>
          </p:blipFill>
          <p:spPr>
            <a:xfrm>
              <a:off x="0" y="0"/>
              <a:ext cx="6337300" cy="27725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2" grpId="1" build="p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Concorde TSP solver</a:t>
            </a:r>
          </a:p>
        </p:txBody>
      </p:sp>
      <p:sp>
        <p:nvSpPr>
          <p:cNvPr id="1292" name="Shape 1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3F83"/>
                </a:solidFill>
                <a:uFill>
                  <a:solidFill/>
                </a:uFill>
              </a:rPr>
              <a:t>Concorde TSP solver.  </a:t>
            </a:r>
            <a:r>
              <a:rPr sz="24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[Applegate-Bixby-Chvátal-Cook]</a:t>
            </a:r>
            <a:endParaRPr sz="2400">
              <a:uFill>
                <a:solidFill/>
              </a:uFill>
            </a:endParaRP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Linear programming + branch-and-bound + polyhedral combinatorics.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Greedy heuristics, including Lin-Kernighan.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>
                <a:uFill>
                  <a:solidFill/>
                </a:uFill>
              </a:rPr>
              <a:t>MST, Delaunay triangulations, fractional b-matchings, ...</a:t>
            </a:r>
          </a:p>
          <a:p>
            <a:pPr lvl="1">
              <a:tabLst>
                <a:tab pos="1244600" algn="l"/>
              </a:tabLst>
              <a:defRPr sz="1800"/>
            </a:pPr>
            <a:endParaRPr sz="2400">
              <a:uFill>
                <a:solidFill/>
              </a:uFill>
            </a:endParaRP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3F83"/>
                </a:solidFill>
              </a:rPr>
              <a:t>Remarkable fact.  </a:t>
            </a:r>
            <a:r>
              <a:rPr sz="2400">
                <a:uFill>
                  <a:solidFill/>
                </a:uFill>
              </a:rPr>
              <a:t>Concorde has solved all 110 TSPLIB instances.</a:t>
            </a:r>
          </a:p>
        </p:txBody>
      </p:sp>
      <p:sp>
        <p:nvSpPr>
          <p:cNvPr id="1293" name="Shape 12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58</a:t>
            </a:fld>
            <a:endParaRPr sz="1200"/>
          </a:p>
        </p:txBody>
      </p:sp>
      <p:pic>
        <p:nvPicPr>
          <p:cNvPr id="1294" name="k845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2865" y="5054600"/>
            <a:ext cx="2870201" cy="4362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5" name="mzl.jkcmuepv.320x480-7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83400" y="5118100"/>
            <a:ext cx="2870200" cy="43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2" grpId="1" build="p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TSP line art</a:t>
            </a:r>
          </a:p>
        </p:txBody>
      </p:sp>
      <p:sp>
        <p:nvSpPr>
          <p:cNvPr id="1300" name="Shape 13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</a:pPr>
            <a:endParaRPr/>
          </a:p>
        </p:txBody>
      </p:sp>
      <p:sp>
        <p:nvSpPr>
          <p:cNvPr id="1301" name="Shape 13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59</a:t>
            </a:fld>
            <a:endParaRPr sz="1200"/>
          </a:p>
        </p:txBody>
      </p:sp>
      <p:pic>
        <p:nvPicPr>
          <p:cNvPr id="1302" name="tsp-art.pdf"/>
          <p:cNvPicPr/>
          <p:nvPr/>
        </p:nvPicPr>
        <p:blipFill>
          <a:blip r:embed="rId2">
            <a:extLst/>
          </a:blip>
          <a:srcRect l="24530" t="12497" r="20676" b="67516"/>
          <a:stretch>
            <a:fillRect/>
          </a:stretch>
        </p:blipFill>
        <p:spPr>
          <a:xfrm>
            <a:off x="685960" y="1923572"/>
            <a:ext cx="11811001" cy="557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Shape 1303"/>
          <p:cNvSpPr/>
          <p:nvPr/>
        </p:nvSpPr>
        <p:spPr>
          <a:xfrm>
            <a:off x="2012555" y="7899400"/>
            <a:ext cx="8497802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066800" algn="l"/>
              </a:tabLst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b="0"/>
            </a:pPr>
            <a:r>
              <a:rPr b="1"/>
              <a:t>Continuous line drawings via the TSP by Robert Bosch and Craig Kaplan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Weighted independent set on trees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Weighted independent set on trees.  </a:t>
            </a:r>
            <a:r>
              <a:rPr sz="2400">
                <a:uFill>
                  <a:solidFill/>
                </a:uFill>
              </a:rPr>
              <a:t>Given a tree and node weights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 i="1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&gt; 0</a:t>
            </a:r>
            <a:r>
              <a:rPr sz="2400">
                <a:uFill>
                  <a:solidFill/>
                </a:uFill>
              </a:rPr>
              <a:t>,</a:t>
            </a:r>
            <a:br>
              <a:rPr sz="2400">
                <a:uFill>
                  <a:solidFill/>
                </a:uFill>
              </a:rPr>
            </a:br>
            <a:r>
              <a:rPr sz="2400">
                <a:uFill>
                  <a:solidFill/>
                </a:uFill>
              </a:rPr>
              <a:t>find an independent set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uFill>
                  <a:solidFill/>
                </a:uFill>
              </a:rPr>
              <a:t> that maximizes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Σ</a:t>
            </a:r>
            <a:r>
              <a:rPr sz="2400" i="1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 </a:t>
            </a:r>
            <a:r>
              <a:rPr sz="2400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∈ </a:t>
            </a:r>
            <a:r>
              <a:rPr sz="2400" i="1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 i="1" baseline="-2025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</a:rPr>
              <a:t>. 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uFill>
                  <a:solidFill/>
                </a:uFill>
              </a:rPr>
              <a:t/>
            </a:r>
            <a:br>
              <a:rPr sz="2400">
                <a:uFill>
                  <a:solidFill/>
                </a:uFill>
              </a:rPr>
            </a:br>
            <a:r>
              <a:rPr sz="2400">
                <a:solidFill>
                  <a:srgbClr val="0048AA"/>
                </a:solidFill>
              </a:rPr>
              <a:t>Dynamic programming solution.  </a:t>
            </a:r>
            <a:r>
              <a:rPr sz="2400">
                <a:uFill>
                  <a:solidFill/>
                </a:uFill>
              </a:rPr>
              <a:t>Root tree at some node, say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r</a:t>
            </a:r>
            <a:r>
              <a:rPr sz="2400">
                <a:uFill>
                  <a:solidFill/>
                </a:uFill>
              </a:rPr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 =</a:t>
            </a:r>
            <a:r>
              <a:rPr sz="2400"/>
              <a:t> max weight independent set of subtree rooted at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/>
              <a:t>, containing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=</a:t>
            </a:r>
            <a:r>
              <a:rPr sz="2400"/>
              <a:t> max weight independent set of subtree rooted at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/>
              <a:t>,</a:t>
            </a:r>
            <a:br>
              <a:rPr sz="2400"/>
            </a:br>
            <a:r>
              <a:rPr sz="2400"/>
              <a:t>not containing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/>
              <a:t>.</a:t>
            </a:r>
          </a:p>
          <a:p>
            <a:pPr lvl="1">
              <a:tabLst>
                <a:tab pos="1244600" algn="l"/>
              </a:tabLst>
              <a:defRPr sz="1800"/>
            </a:pP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sz="2400"/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/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{</a:t>
            </a:r>
            <a:r>
              <a:rPr sz="2400"/>
              <a:t>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r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), 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OPT</a:t>
            </a:r>
            <a:r>
              <a:rPr sz="2400" i="1" baseline="-20250"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r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) }</a:t>
            </a:r>
            <a:r>
              <a:rPr sz="2400"/>
              <a:t>.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6</a:t>
            </a:fld>
            <a:endParaRPr sz="1200"/>
          </a:p>
        </p:txBody>
      </p:sp>
      <p:grpSp>
        <p:nvGrpSpPr>
          <p:cNvPr id="102" name="Group 102"/>
          <p:cNvGrpSpPr/>
          <p:nvPr/>
        </p:nvGrpSpPr>
        <p:grpSpPr>
          <a:xfrm>
            <a:off x="10774116" y="5253849"/>
            <a:ext cx="330200" cy="330201"/>
            <a:chOff x="0" y="0"/>
            <a:chExt cx="330199" cy="330199"/>
          </a:xfrm>
        </p:grpSpPr>
        <p:sp>
          <p:nvSpPr>
            <p:cNvPr id="100" name="Shape 100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53198" y="21481"/>
              <a:ext cx="218726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 </a:t>
              </a:r>
            </a:p>
          </p:txBody>
        </p:sp>
      </p:grpSp>
      <p:sp>
        <p:nvSpPr>
          <p:cNvPr id="103" name="Shape 103"/>
          <p:cNvSpPr/>
          <p:nvPr/>
        </p:nvSpPr>
        <p:spPr>
          <a:xfrm>
            <a:off x="10774116" y="8288302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9981635" y="6016978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0939215" y="5583249"/>
            <a:ext cx="1" cy="42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0265599" y="5533410"/>
            <a:ext cx="554754" cy="534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0774116" y="6012462"/>
            <a:ext cx="330200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08" name="Connector 108"/>
          <p:cNvCxnSpPr>
            <a:stCxn id="107" idx="0"/>
            <a:endCxn id="109" idx="0"/>
          </p:cNvCxnSpPr>
          <p:nvPr/>
        </p:nvCxnSpPr>
        <p:spPr>
          <a:xfrm>
            <a:off x="10939215" y="6177562"/>
            <a:ext cx="866988" cy="758614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</a:ln>
        </p:spPr>
      </p:cxnSp>
      <p:sp>
        <p:nvSpPr>
          <p:cNvPr id="109" name="Shape 109"/>
          <p:cNvSpPr/>
          <p:nvPr/>
        </p:nvSpPr>
        <p:spPr>
          <a:xfrm>
            <a:off x="11641102" y="6771075"/>
            <a:ext cx="330201" cy="330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939215" y="6342600"/>
            <a:ext cx="1" cy="428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13" name="Group 113"/>
          <p:cNvGrpSpPr/>
          <p:nvPr/>
        </p:nvGrpSpPr>
        <p:grpSpPr>
          <a:xfrm>
            <a:off x="10774116" y="6771075"/>
            <a:ext cx="330200" cy="330201"/>
            <a:chOff x="0" y="0"/>
            <a:chExt cx="330199" cy="330199"/>
          </a:xfrm>
        </p:grpSpPr>
        <p:sp>
          <p:nvSpPr>
            <p:cNvPr id="111" name="Shape 111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8109" y="18344"/>
              <a:ext cx="889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57587" marR="57587" lvl="0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0015502" y="7529689"/>
            <a:ext cx="330201" cy="330201"/>
            <a:chOff x="0" y="0"/>
            <a:chExt cx="330199" cy="330199"/>
          </a:xfrm>
        </p:grpSpPr>
        <p:sp>
          <p:nvSpPr>
            <p:cNvPr id="114" name="Shape 114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3197" y="21481"/>
              <a:ext cx="218726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 </a:t>
              </a:r>
            </a:p>
          </p:txBody>
        </p:sp>
      </p:grpSp>
      <p:sp>
        <p:nvSpPr>
          <p:cNvPr id="160" name="Shape 160"/>
          <p:cNvSpPr/>
          <p:nvPr/>
        </p:nvSpPr>
        <p:spPr>
          <a:xfrm>
            <a:off x="10939215" y="7101213"/>
            <a:ext cx="1" cy="428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7200"/>
                  <a:pt x="7200" y="14400"/>
                  <a:pt x="216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0297283" y="7052857"/>
            <a:ext cx="525252" cy="525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21" name="Group 121"/>
          <p:cNvGrpSpPr/>
          <p:nvPr/>
        </p:nvGrpSpPr>
        <p:grpSpPr>
          <a:xfrm>
            <a:off x="10774116" y="7529689"/>
            <a:ext cx="330200" cy="330201"/>
            <a:chOff x="0" y="0"/>
            <a:chExt cx="330199" cy="330199"/>
          </a:xfrm>
        </p:grpSpPr>
        <p:sp>
          <p:nvSpPr>
            <p:cNvPr id="119" name="Shape 119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198" y="21481"/>
              <a:ext cx="218726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 </a:t>
              </a:r>
            </a:p>
          </p:txBody>
        </p:sp>
      </p:grpSp>
      <p:sp>
        <p:nvSpPr>
          <p:cNvPr id="162" name="Shape 162"/>
          <p:cNvSpPr/>
          <p:nvPr/>
        </p:nvSpPr>
        <p:spPr>
          <a:xfrm>
            <a:off x="10939215" y="7859089"/>
            <a:ext cx="1" cy="429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7200"/>
                  <a:pt x="-5400" y="14400"/>
                  <a:pt x="162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23" name="image.pdf"/>
          <p:cNvPicPr/>
          <p:nvPr/>
        </p:nvPicPr>
        <p:blipFill>
          <a:blip r:embed="rId3">
            <a:extLst/>
          </a:blip>
          <a:srcRect t="47187"/>
          <a:stretch>
            <a:fillRect/>
          </a:stretch>
        </p:blipFill>
        <p:spPr>
          <a:xfrm>
            <a:off x="1632768" y="7048500"/>
            <a:ext cx="6678846" cy="8347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" name="Group 126"/>
          <p:cNvGrpSpPr/>
          <p:nvPr/>
        </p:nvGrpSpPr>
        <p:grpSpPr>
          <a:xfrm>
            <a:off x="11493500" y="7536462"/>
            <a:ext cx="330200" cy="330201"/>
            <a:chOff x="0" y="0"/>
            <a:chExt cx="330199" cy="330199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47271" y="21481"/>
              <a:ext cx="218726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 </a:t>
              </a:r>
            </a:p>
          </p:txBody>
        </p:sp>
      </p:grpSp>
      <p:sp>
        <p:nvSpPr>
          <p:cNvPr id="163" name="Shape 163"/>
          <p:cNvSpPr/>
          <p:nvPr/>
        </p:nvSpPr>
        <p:spPr>
          <a:xfrm>
            <a:off x="11052232" y="7056419"/>
            <a:ext cx="488497" cy="519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9443476" y="8945316"/>
            <a:ext cx="2676427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buFont typeface="Helvetica"/>
              <a:tabLst>
                <a:tab pos="1066800" algn="l"/>
              </a:tabLst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b="0"/>
            </a:pPr>
            <a:r>
              <a:rPr b="1"/>
              <a:t>children(u) = { v, w, x }</a:t>
            </a:r>
          </a:p>
        </p:txBody>
      </p:sp>
      <p:pic>
        <p:nvPicPr>
          <p:cNvPr id="129" name="image.pdf"/>
          <p:cNvPicPr/>
          <p:nvPr/>
        </p:nvPicPr>
        <p:blipFill>
          <a:blip r:embed="rId3">
            <a:extLst/>
          </a:blip>
          <a:srcRect b="49598"/>
          <a:stretch>
            <a:fillRect/>
          </a:stretch>
        </p:blipFill>
        <p:spPr>
          <a:xfrm>
            <a:off x="1632768" y="6315374"/>
            <a:ext cx="6678846" cy="79662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10265879" y="5541578"/>
            <a:ext cx="546187" cy="52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0934699" y="5587199"/>
            <a:ext cx="1" cy="419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7200"/>
                  <a:pt x="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34" name="Group 134"/>
          <p:cNvGrpSpPr/>
          <p:nvPr/>
        </p:nvGrpSpPr>
        <p:grpSpPr>
          <a:xfrm>
            <a:off x="10769600" y="5257800"/>
            <a:ext cx="330200" cy="330200"/>
            <a:chOff x="0" y="0"/>
            <a:chExt cx="330199" cy="330199"/>
          </a:xfrm>
        </p:grpSpPr>
        <p:sp>
          <p:nvSpPr>
            <p:cNvPr id="132" name="Shape 132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42567" y="21481"/>
              <a:ext cx="239986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r</a:t>
              </a:r>
            </a:p>
          </p:txBody>
        </p:sp>
      </p:grpSp>
      <p:sp>
        <p:nvSpPr>
          <p:cNvPr id="166" name="Shape 166"/>
          <p:cNvSpPr/>
          <p:nvPr/>
        </p:nvSpPr>
        <p:spPr>
          <a:xfrm>
            <a:off x="10935600" y="7860436"/>
            <a:ext cx="2360" cy="432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0769600" y="82931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982200" y="60198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0934699" y="6337237"/>
            <a:ext cx="1" cy="431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7200"/>
                  <a:pt x="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cxnSp>
        <p:nvCxnSpPr>
          <p:cNvPr id="139" name="Connector 139"/>
          <p:cNvCxnSpPr>
            <a:stCxn id="140" idx="0"/>
            <a:endCxn id="141" idx="0"/>
          </p:cNvCxnSpPr>
          <p:nvPr/>
        </p:nvCxnSpPr>
        <p:spPr>
          <a:xfrm>
            <a:off x="10934699" y="6172199"/>
            <a:ext cx="876301" cy="762001"/>
          </a:xfrm>
          <a:prstGeom prst="straightConnector1">
            <a:avLst/>
          </a:prstGeom>
          <a:ln w="25400" cap="sq">
            <a:solidFill>
              <a:srgbClr val="606060"/>
            </a:solidFill>
            <a:miter lim="400000"/>
            <a:headEnd type="triangle"/>
          </a:ln>
        </p:spPr>
      </p:cxnSp>
      <p:sp>
        <p:nvSpPr>
          <p:cNvPr id="140" name="Shape 140"/>
          <p:cNvSpPr/>
          <p:nvPr/>
        </p:nvSpPr>
        <p:spPr>
          <a:xfrm>
            <a:off x="10769600" y="60071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1645900" y="6769100"/>
            <a:ext cx="330200" cy="33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0935595" y="7098497"/>
            <a:ext cx="2361" cy="43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0321528" y="7076281"/>
            <a:ext cx="473459" cy="481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1069677" y="7076281"/>
            <a:ext cx="452438" cy="47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 cap="sq">
            <a:solidFill>
              <a:srgbClr val="606060"/>
            </a:solidFill>
            <a:miter lim="400000"/>
            <a:headEnd type="triangle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47" name="Group 147"/>
          <p:cNvGrpSpPr/>
          <p:nvPr/>
        </p:nvGrpSpPr>
        <p:grpSpPr>
          <a:xfrm>
            <a:off x="10769600" y="6769100"/>
            <a:ext cx="330200" cy="330200"/>
            <a:chOff x="0" y="0"/>
            <a:chExt cx="330199" cy="330199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8449" y="21481"/>
              <a:ext cx="288221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u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10020300" y="7531100"/>
            <a:ext cx="330200" cy="330200"/>
            <a:chOff x="0" y="0"/>
            <a:chExt cx="330199" cy="330199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3936" y="21481"/>
              <a:ext cx="277247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v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10769599" y="7531100"/>
            <a:ext cx="338513" cy="330200"/>
            <a:chOff x="0" y="0"/>
            <a:chExt cx="338511" cy="330199"/>
          </a:xfrm>
        </p:grpSpPr>
        <p:sp>
          <p:nvSpPr>
            <p:cNvPr id="151" name="Shape 151"/>
            <p:cNvSpPr/>
            <p:nvPr/>
          </p:nvSpPr>
          <p:spPr>
            <a:xfrm>
              <a:off x="6694" y="0"/>
              <a:ext cx="330201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-1" y="21481"/>
              <a:ext cx="33851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w</a:t>
              </a:r>
            </a:p>
          </p:txBody>
        </p:sp>
      </p:grpSp>
      <p:grpSp>
        <p:nvGrpSpPr>
          <p:cNvPr id="156" name="Group 156"/>
          <p:cNvGrpSpPr/>
          <p:nvPr/>
        </p:nvGrpSpPr>
        <p:grpSpPr>
          <a:xfrm>
            <a:off x="11493500" y="7531100"/>
            <a:ext cx="330200" cy="330200"/>
            <a:chOff x="0" y="0"/>
            <a:chExt cx="330199" cy="330199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3323" y="21481"/>
              <a:ext cx="2866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bldLvl="5" animBg="1" advAuto="0"/>
      <p:bldP spid="123" grpId="17" animBg="1" advAuto="0"/>
      <p:bldP spid="128" grpId="13" animBg="1" advAuto="0"/>
      <p:bldP spid="129" grpId="12" animBg="1" advAuto="0"/>
      <p:bldP spid="164" grpId="3" animBg="1" advAuto="0"/>
      <p:bldP spid="165" grpId="4" animBg="1" advAuto="0"/>
      <p:bldP spid="134" grpId="2" animBg="1" advAuto="0"/>
      <p:bldP spid="166" grpId="5" animBg="1" advAuto="0"/>
      <p:bldP spid="167" grpId="6" animBg="1" advAuto="0"/>
      <p:bldP spid="139" grpId="7" animBg="1" advAuto="0"/>
      <p:bldP spid="168" grpId="8" animBg="1" advAuto="0"/>
      <p:bldP spid="169" grpId="9" animBg="1" advAuto="0"/>
      <p:bldP spid="170" grpId="10" animBg="1" advAuto="0"/>
      <p:bldP spid="147" grpId="11" animBg="1" advAuto="0"/>
      <p:bldP spid="150" grpId="14" animBg="1" advAuto="0"/>
      <p:bldP spid="153" grpId="15" animBg="1" advAuto="0"/>
      <p:bldP spid="156" grpId="16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That’s all, folks:  keep searching!</a:t>
            </a:r>
          </a:p>
        </p:txBody>
      </p:sp>
      <p:sp>
        <p:nvSpPr>
          <p:cNvPr id="1306" name="Shape 1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</a:pPr>
            <a:endParaRPr/>
          </a:p>
        </p:txBody>
      </p:sp>
      <p:sp>
        <p:nvSpPr>
          <p:cNvPr id="1307" name="Shape 13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60</a:t>
            </a:fld>
            <a:endParaRPr sz="1200"/>
          </a:p>
        </p:txBody>
      </p:sp>
      <p:sp>
        <p:nvSpPr>
          <p:cNvPr id="1308" name="Shape 1308"/>
          <p:cNvSpPr/>
          <p:nvPr/>
        </p:nvSpPr>
        <p:spPr>
          <a:xfrm>
            <a:off x="680437" y="8530731"/>
            <a:ext cx="1163320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Written by Dan Barrett in 1988 while a student</a:t>
            </a:r>
          </a:p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 b="1">
                <a:uFill>
                  <a:solidFill/>
                </a:uFill>
                <a:latin typeface="Lucida Grande"/>
                <a:ea typeface="Lucida Grande"/>
                <a:cs typeface="Lucida Grande"/>
                <a:sym typeface="Lucida Grande"/>
              </a:rPr>
              <a:t>at Johns Hopkins during a difficult algorithms take-home final </a:t>
            </a:r>
          </a:p>
        </p:txBody>
      </p:sp>
      <p:sp>
        <p:nvSpPr>
          <p:cNvPr id="1309" name="Shape 1309"/>
          <p:cNvSpPr/>
          <p:nvPr/>
        </p:nvSpPr>
        <p:spPr>
          <a:xfrm>
            <a:off x="1358900" y="2400300"/>
            <a:ext cx="4627979" cy="7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Woh-oh-oh-oh, find the longest path!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Woh-oh-oh-oh, find the longest path!</a:t>
            </a:r>
          </a:p>
        </p:txBody>
      </p:sp>
      <p:sp>
        <p:nvSpPr>
          <p:cNvPr id="1310" name="Shape 1310"/>
          <p:cNvSpPr/>
          <p:nvPr/>
        </p:nvSpPr>
        <p:spPr>
          <a:xfrm>
            <a:off x="1358900" y="3606800"/>
            <a:ext cx="5192236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If you said P is NP tonight,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There would still be papers left to write.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 have a weakness;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I'm addicted to completeness,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And I keep searching for the longest path.</a:t>
            </a:r>
          </a:p>
        </p:txBody>
      </p:sp>
      <p:sp>
        <p:nvSpPr>
          <p:cNvPr id="1311" name="Shape 1311"/>
          <p:cNvSpPr/>
          <p:nvPr/>
        </p:nvSpPr>
        <p:spPr>
          <a:xfrm>
            <a:off x="1358900" y="5930900"/>
            <a:ext cx="5114610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The algorithm I would like to see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Is of polynomial degree.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But it's elusive: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Nobody has found conclusive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Evidence that we can find a longest path.</a:t>
            </a:r>
          </a:p>
        </p:txBody>
      </p:sp>
      <p:sp>
        <p:nvSpPr>
          <p:cNvPr id="1312" name="Shape 1312"/>
          <p:cNvSpPr/>
          <p:nvPr/>
        </p:nvSpPr>
        <p:spPr>
          <a:xfrm>
            <a:off x="6680200" y="2400300"/>
            <a:ext cx="6085143" cy="161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 have been hard working for so long.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 swear it's right, and he marks it wrong.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Some how I'll feel sorry when it's done:  GPA 2.1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Is more than I hope for.</a:t>
            </a:r>
          </a:p>
        </p:txBody>
      </p:sp>
      <p:sp>
        <p:nvSpPr>
          <p:cNvPr id="1313" name="Shape 1313"/>
          <p:cNvSpPr/>
          <p:nvPr/>
        </p:nvSpPr>
        <p:spPr>
          <a:xfrm>
            <a:off x="6680200" y="4343400"/>
            <a:ext cx="6382415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Garey, Johnson, Karp and other men (and women)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Tried to make it order N log N.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Am I a mad fool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If I spend my life in grad school,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Forever following the longest path?</a:t>
            </a:r>
          </a:p>
        </p:txBody>
      </p:sp>
      <p:sp>
        <p:nvSpPr>
          <p:cNvPr id="1314" name="Shape 1314"/>
          <p:cNvSpPr/>
          <p:nvPr/>
        </p:nvSpPr>
        <p:spPr>
          <a:xfrm>
            <a:off x="6680200" y="6667500"/>
            <a:ext cx="4627979" cy="118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Woh-oh-oh-oh, find the longest path!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Woh-oh-oh-oh, find the longest path!</a:t>
            </a:r>
          </a:p>
          <a:p>
            <a:pPr marL="7224" marR="7224" lvl="0" algn="l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200" i="1"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Woh-oh-oh-oh, find the longest path.</a:t>
            </a:r>
          </a:p>
        </p:txBody>
      </p:sp>
      <p:pic>
        <p:nvPicPr>
          <p:cNvPr id="1315" name="longest-path copy-1.mov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00700" y="1143000"/>
            <a:ext cx="1346200" cy="1346200"/>
          </a:xfrm>
          <a:prstGeom prst="rect">
            <a:avLst/>
          </a:prstGeom>
        </p:spPr>
      </p:pic>
      <p:pic>
        <p:nvPicPr>
          <p:cNvPr id="1316" name="Audio_Ico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11881" y="1327875"/>
            <a:ext cx="711141" cy="55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3" nodeType="afterEffect">
                                  <p:stCondLst>
                                    <p:cond delay="9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9" presetClass="entr" presetSubtype="0" fill="hold" grpId="4" nodeType="afterEffect">
                                  <p:stCondLst>
                                    <p:cond delay="18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0"/>
                            </p:stCondLst>
                            <p:childTnLst>
                              <p:par>
                                <p:cTn id="20" presetID="9" presetClass="entr" presetSubtype="0" fill="hold" grpId="5" nodeType="afterEffect">
                                  <p:stCondLst>
                                    <p:cond delay="19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0"/>
                            </p:stCondLst>
                            <p:childTnLst>
                              <p:par>
                                <p:cTn id="24" presetID="9" presetClass="entr" presetSubtype="0" fill="hold" grpId="6" nodeType="afterEffect">
                                  <p:stCondLst>
                                    <p:cond delay="18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500"/>
                            </p:stCondLst>
                            <p:childTnLst>
                              <p:par>
                                <p:cTn id="28" presetID="9" presetClass="entr" presetSubtype="0" fill="hold" grpId="7" nodeType="afterEffect">
                                  <p:stCondLst>
                                    <p:cond delay="19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1000"/>
                            </p:stCondLst>
                            <p:childTnLst>
                              <p:par>
                                <p:cTn id="32" presetID="9" presetClass="entr" presetSubtype="0" fill="hold" grpId="8" nodeType="afterEffect">
                                  <p:stCondLst>
                                    <p:cond delay="15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35" fill="hold" display="0">
                  <p:stCondLst>
                    <p:cond delay="indefinite"/>
                  </p:stCondLst>
                </p:cTn>
                <p:tgtEl>
                  <p:spTgt spid="1315"/>
                </p:tgtEl>
              </p:cMediaNode>
            </p:audio>
          </p:childTnLst>
        </p:cTn>
      </p:par>
    </p:tnLst>
    <p:bldLst>
      <p:bldP spid="1308" grpId="8" animBg="1" advAuto="0"/>
      <p:bldP spid="1309" grpId="2" animBg="1" advAuto="0"/>
      <p:bldP spid="1310" grpId="3" animBg="1" advAuto="0"/>
      <p:bldP spid="1311" grpId="4" animBg="1" advAuto="0"/>
      <p:bldP spid="1312" grpId="5" animBg="1" advAuto="0"/>
      <p:bldP spid="1313" grpId="6" animBg="1" advAuto="0"/>
      <p:bldP spid="1314" grpId="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Weighted independent set on trees:  dynamic programming algorithm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Theorem.  </a:t>
            </a:r>
            <a:r>
              <a:rPr sz="2400">
                <a:uFill>
                  <a:solidFill/>
                </a:uFill>
              </a:rPr>
              <a:t>The dynamic programming algorithm finds a max weighted independent set in a tree in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</a:rPr>
              <a:t> time.</a:t>
            </a:r>
          </a:p>
        </p:txBody>
      </p:sp>
      <p:sp>
        <p:nvSpPr>
          <p:cNvPr id="176" name="Shape 176"/>
          <p:cNvSpPr/>
          <p:nvPr/>
        </p:nvSpPr>
        <p:spPr>
          <a:xfrm>
            <a:off x="1714500" y="2667000"/>
            <a:ext cx="8521700" cy="6553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92100" tIns="292100" rIns="292100" bIns="292100">
            <a:spAutoFit/>
          </a:bodyPr>
          <a:lstStyle/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Weighted-Independent-Set-In-A-Tree 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)                          </a:t>
            </a:r>
            <a:endParaRPr sz="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Root the tree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at a node </a:t>
            </a:r>
            <a:r>
              <a:rPr sz="2400" i="1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← ∅.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node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of </a:t>
            </a:r>
            <a:r>
              <a:rPr sz="2400"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400">
                <a:latin typeface="Times"/>
                <a:ea typeface="Times"/>
                <a:cs typeface="Times"/>
                <a:sym typeface="Times"/>
              </a:rPr>
              <a:t> in postorder)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(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is a leaf)</a:t>
            </a:r>
          </a:p>
          <a:p>
            <a:pPr lvl="2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=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.</a:t>
            </a:r>
          </a:p>
          <a:p>
            <a:pPr lvl="2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= 0.</a:t>
            </a:r>
          </a:p>
          <a:p>
            <a:pPr lvl="1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endParaRPr sz="2400">
              <a:uFill>
                <a:solidFill/>
              </a:uFill>
              <a:latin typeface="Times"/>
              <a:ea typeface="Times"/>
              <a:cs typeface="Times"/>
              <a:sym typeface="Times"/>
            </a:endParaRPr>
          </a:p>
          <a:p>
            <a:pPr lvl="2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 =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+ Σ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 </a:t>
            </a:r>
            <a:r>
              <a:rPr sz="2400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∈ children(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].</a:t>
            </a:r>
          </a:p>
          <a:p>
            <a:pPr lvl="2" algn="l">
              <a:lnSpc>
                <a:spcPct val="100000"/>
              </a:lnSpc>
              <a:spcBef>
                <a:spcPts val="1200"/>
              </a:spcBef>
              <a:buClrTx/>
              <a:buFontTx/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= Σ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 </a:t>
            </a:r>
            <a:r>
              <a:rPr sz="2400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∈ children(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sz="2400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 max {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],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}.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2400" cap="small">
                <a:solidFill>
                  <a:srgbClr val="003F8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max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{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r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],  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rPr sz="2400" i="1" baseline="-5999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out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sz="2400" i="1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r</a:t>
            </a:r>
            <a:r>
              <a:rPr sz="2400">
                <a:uFill>
                  <a:solidFill/>
                </a:uFill>
                <a:latin typeface="Times"/>
                <a:ea typeface="Times"/>
                <a:cs typeface="Times"/>
                <a:sym typeface="Times"/>
              </a:rPr>
              <a:t>] }</a:t>
            </a:r>
            <a:r>
              <a:rPr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lvl="0" algn="l">
              <a:lnSpc>
                <a:spcPct val="100000"/>
              </a:lnSpc>
              <a:spcBef>
                <a:spcPts val="1200"/>
              </a:spcBef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00"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7</a:t>
            </a:fld>
            <a:endParaRPr sz="1200"/>
          </a:p>
        </p:txBody>
      </p:sp>
      <p:sp>
        <p:nvSpPr>
          <p:cNvPr id="178" name="Shape 178"/>
          <p:cNvSpPr/>
          <p:nvPr/>
        </p:nvSpPr>
        <p:spPr>
          <a:xfrm>
            <a:off x="5981700" y="5162758"/>
            <a:ext cx="267830" cy="336342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5944248" y="5745197"/>
            <a:ext cx="25234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ensures a node is visited</a:t>
            </a:r>
          </a:p>
          <a:p>
            <a:pPr lvl="0">
              <a:tabLst>
                <a:tab pos="1066800" algn="l"/>
              </a:tabLst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8D3124"/>
                </a:solidFill>
              </a:rPr>
              <a:t>after all its children</a:t>
            </a:r>
          </a:p>
        </p:txBody>
      </p:sp>
      <p:grpSp>
        <p:nvGrpSpPr>
          <p:cNvPr id="182" name="Group 182"/>
          <p:cNvGrpSpPr/>
          <p:nvPr/>
        </p:nvGrpSpPr>
        <p:grpSpPr>
          <a:xfrm>
            <a:off x="8458200" y="1760410"/>
            <a:ext cx="4076597" cy="681465"/>
            <a:chOff x="0" y="0"/>
            <a:chExt cx="4076596" cy="681464"/>
          </a:xfrm>
        </p:grpSpPr>
        <p:sp>
          <p:nvSpPr>
            <p:cNvPr id="180" name="Shape 180"/>
            <p:cNvSpPr/>
            <p:nvPr/>
          </p:nvSpPr>
          <p:spPr>
            <a:xfrm>
              <a:off x="0" y="0"/>
              <a:ext cx="437568" cy="29943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534718" y="236029"/>
              <a:ext cx="3541879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can also find independent set itself</a:t>
              </a:r>
            </a:p>
            <a:p>
              <a:pPr lvl="0"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pPr>
              <a:r>
                <a:rPr sz="1600">
                  <a:solidFill>
                    <a:srgbClr val="8D3124"/>
                  </a:solidFill>
                </a:rPr>
                <a:t>(not just value)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/>
            </a:pPr>
            <a:r>
              <a:rPr sz="2800"/>
              <a:t>NP-hard problems on trees:  context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0048AA"/>
                </a:solidFill>
              </a:rPr>
              <a:t>Independent set on trees.  </a:t>
            </a:r>
            <a:r>
              <a:rPr sz="2400"/>
              <a:t>Tractable because we can find a node that breaks the communication among the subproblems in different subtrees.</a:t>
            </a:r>
          </a:p>
          <a:p>
            <a:pPr lvl="0">
              <a:tabLst>
                <a:tab pos="1244600" algn="l"/>
              </a:tabLst>
              <a:defRPr sz="1800">
                <a:solidFill>
                  <a:srgbClr val="000000"/>
                </a:solidFill>
              </a:defRPr>
            </a:pP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/>
              <a:t/>
            </a:r>
            <a:br>
              <a:rPr sz="2400"/>
            </a:br>
            <a:r>
              <a:rPr sz="2400">
                <a:solidFill>
                  <a:srgbClr val="0048AA"/>
                </a:solidFill>
              </a:rPr>
              <a:t>Linear-time on trees.  </a:t>
            </a:r>
            <a:r>
              <a:rPr sz="2400" cap="small"/>
              <a:t>Vertex-Cover</a:t>
            </a:r>
            <a:r>
              <a:rPr sz="2400"/>
              <a:t>, </a:t>
            </a:r>
            <a:r>
              <a:rPr sz="2400" cap="small"/>
              <a:t>Dominating-Set</a:t>
            </a:r>
            <a:r>
              <a:rPr sz="2400"/>
              <a:t>, </a:t>
            </a:r>
            <a:r>
              <a:rPr sz="2400" cap="small"/>
              <a:t>Graph-Isomorphism</a:t>
            </a:r>
            <a:r>
              <a:rPr sz="2400"/>
              <a:t>, ...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pPr lvl="0">
              <a:defRPr sz="1800"/>
            </a:pPr>
            <a:fld id="{86CB4B4D-7CA3-9044-876B-883B54F8677D}" type="slidenum">
              <a:rPr sz="1200"/>
              <a:t>8</a:t>
            </a:fld>
            <a:endParaRPr sz="1200"/>
          </a:p>
        </p:txBody>
      </p:sp>
      <p:grpSp>
        <p:nvGrpSpPr>
          <p:cNvPr id="191" name="Group 191"/>
          <p:cNvGrpSpPr/>
          <p:nvPr/>
        </p:nvGrpSpPr>
        <p:grpSpPr>
          <a:xfrm>
            <a:off x="6400800" y="3304258"/>
            <a:ext cx="330200" cy="330200"/>
            <a:chOff x="0" y="0"/>
            <a:chExt cx="330199" cy="330199"/>
          </a:xfrm>
        </p:grpSpPr>
        <p:sp>
          <p:nvSpPr>
            <p:cNvPr id="189" name="Shape 189"/>
            <p:cNvSpPr/>
            <p:nvPr/>
          </p:nvSpPr>
          <p:spPr>
            <a:xfrm>
              <a:off x="0" y="0"/>
              <a:ext cx="330200" cy="33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lvl="0" algn="l" defTabSz="457200">
                <a:buFont typeface="Helvetica"/>
                <a:tabLst>
                  <a:tab pos="1066800" algn="l"/>
                </a:tabLst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21554" y="21481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Font typeface="Helvetica"/>
                <a:tabLst>
                  <a:tab pos="1066800" algn="l"/>
                </a:tabLst>
                <a:defRPr sz="1800">
                  <a:solidFill>
                    <a:srgbClr val="000000"/>
                  </a:solidFill>
                </a:defRPr>
              </a:lvl1pPr>
            </a:lstStyle>
            <a:p>
              <a:pPr lvl="0"/>
              <a:r>
                <a:t>u</a:t>
              </a:r>
            </a:p>
          </p:txBody>
        </p:sp>
      </p:grpSp>
      <p:sp>
        <p:nvSpPr>
          <p:cNvPr id="198" name="Shape 198"/>
          <p:cNvSpPr/>
          <p:nvPr/>
        </p:nvSpPr>
        <p:spPr>
          <a:xfrm>
            <a:off x="6563854" y="3633657"/>
            <a:ext cx="1693" cy="786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606060"/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097855" y="3579618"/>
            <a:ext cx="1324377" cy="1016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25400">
            <a:solidFill>
              <a:srgbClr val="606060"/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710362" y="3596482"/>
            <a:ext cx="1652624" cy="1454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606060"/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456121" y="4178300"/>
            <a:ext cx="866195" cy="866775"/>
          </a:xfrm>
          <a:prstGeom prst="triangle">
            <a:avLst/>
          </a:prstGeom>
          <a:solidFill>
            <a:srgbClr val="60606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129980" y="4419600"/>
            <a:ext cx="866196" cy="542925"/>
          </a:xfrm>
          <a:prstGeom prst="triangle">
            <a:avLst/>
          </a:prstGeom>
          <a:solidFill>
            <a:srgbClr val="60606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48070" y="4178300"/>
            <a:ext cx="541616" cy="1514475"/>
          </a:xfrm>
          <a:prstGeom prst="triangle">
            <a:avLst/>
          </a:prstGeom>
          <a:solidFill>
            <a:srgbClr val="60606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lvl="0" algn="l" defTabSz="457200">
              <a:buFont typeface="Helvetica"/>
              <a:tabLst>
                <a:tab pos="1066800" algn="l"/>
              </a:tabLst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701751" y="6985000"/>
            <a:ext cx="4368801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1066800" algn="l"/>
              </a:tabLst>
              <a:defRPr sz="2000" b="1" cap="small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 lvl="0">
              <a:defRPr sz="1800" b="0" cap="none"/>
            </a:pPr>
            <a:r>
              <a:rPr sz="2000" b="1" cap="small"/>
              <a:t>Section 23.1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44600" algn="l"/>
              </a:tabLst>
            </a:lvl1pPr>
          </a:lstStyle>
          <a:p>
            <a:pPr lvl="0">
              <a:defRPr sz="1800" b="0" cap="none" spc="0"/>
            </a:pPr>
            <a:r>
              <a:rPr sz="3600" b="1" cap="small" spc="144"/>
              <a:t>Intractability III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3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special cases: trees</a:t>
            </a:r>
          </a:p>
          <a:p>
            <a:pPr lvl="2">
              <a:tabLst>
                <a:tab pos="1244600" algn="l"/>
              </a:tabLst>
              <a:defRPr sz="1800" i="0"/>
            </a:pPr>
            <a:r>
              <a:rPr sz="3000" i="1"/>
              <a:t>special cases: planarity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approximation algorithms </a:t>
            </a:r>
          </a:p>
          <a:p>
            <a:pPr lvl="1">
              <a:tabLst>
                <a:tab pos="1244600" algn="l"/>
              </a:tabLst>
              <a:defRPr sz="1800" i="0">
                <a:solidFill>
                  <a:srgbClr val="000000"/>
                </a:solidFill>
              </a:defRPr>
            </a:pPr>
            <a:r>
              <a:rPr sz="3000" i="1">
                <a:solidFill>
                  <a:srgbClr val="D5D5D5"/>
                </a:solidFill>
              </a:rPr>
              <a:t>exact exponential algorithms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1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Helvetica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1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 Regular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1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Helvetica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1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 Regular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Lucida Sans Regular"/>
            <a:ea typeface="Lucida Sans Regular"/>
            <a:cs typeface="Lucida Sans Regular"/>
            <a:sym typeface="Lucida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3674</Words>
  <Application>Microsoft Macintosh PowerPoint</Application>
  <PresentationFormat>Custom</PresentationFormat>
  <Paragraphs>674</Paragraphs>
  <Slides>60</Slides>
  <Notes>31</Notes>
  <HiddenSlides>5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Arial</vt:lpstr>
      <vt:lpstr>Futura</vt:lpstr>
      <vt:lpstr>Gill Sans</vt:lpstr>
      <vt:lpstr>Helvetica</vt:lpstr>
      <vt:lpstr>Lucida Grande</vt:lpstr>
      <vt:lpstr>Lucida Sans Regular</vt:lpstr>
      <vt:lpstr>Lucida Sans Typewriter</vt:lpstr>
      <vt:lpstr>Monaco</vt:lpstr>
      <vt:lpstr>Symbol</vt:lpstr>
      <vt:lpstr>Times</vt:lpstr>
      <vt:lpstr>Times New Roman</vt:lpstr>
      <vt:lpstr>ヒラギノ角ゴ ProN W3</vt:lpstr>
      <vt:lpstr>White</vt:lpstr>
      <vt:lpstr>Intractability III</vt:lpstr>
      <vt:lpstr>Coping with NP-completeness</vt:lpstr>
      <vt:lpstr>Intractability III</vt:lpstr>
      <vt:lpstr>Independent set on trees</vt:lpstr>
      <vt:lpstr>Independent set on trees:  greedy algorithm</vt:lpstr>
      <vt:lpstr>Weighted independent set on trees</vt:lpstr>
      <vt:lpstr>Weighted independent set on trees:  dynamic programming algorithm</vt:lpstr>
      <vt:lpstr>NP-hard problems on trees:  context</vt:lpstr>
      <vt:lpstr>Intractability III</vt:lpstr>
      <vt:lpstr>Planarity</vt:lpstr>
      <vt:lpstr>Planarity testing</vt:lpstr>
      <vt:lpstr>Polynomial time detour</vt:lpstr>
      <vt:lpstr>Problems on planar graphs</vt:lpstr>
      <vt:lpstr>Planar graph 3-colorability</vt:lpstr>
      <vt:lpstr>Planar map 3-colorability</vt:lpstr>
      <vt:lpstr>Planar map 3-colorability</vt:lpstr>
      <vt:lpstr>Planar graph and map 3-colorability reduce to one another</vt:lpstr>
      <vt:lpstr>Planar 3-colorability is NP-complete</vt:lpstr>
      <vt:lpstr>Planar 3-colorability is NP-complete</vt:lpstr>
      <vt:lpstr>Planar 3-colorability is NP-complete</vt:lpstr>
      <vt:lpstr>Planar 3-colorability is NP-complete</vt:lpstr>
      <vt:lpstr>Planar 3-colorability is NP-complete</vt:lpstr>
      <vt:lpstr>Planar map k-colorability</vt:lpstr>
      <vt:lpstr>Polynomial-time special cases NP-hard problems</vt:lpstr>
      <vt:lpstr>10.  Extending Tractability</vt:lpstr>
      <vt:lpstr>Register allocation</vt:lpstr>
      <vt:lpstr>A useful property</vt:lpstr>
      <vt:lpstr>Chaitin's algorithm</vt:lpstr>
      <vt:lpstr>Chaitin's algorithm</vt:lpstr>
      <vt:lpstr>Intractability III</vt:lpstr>
      <vt:lpstr>Approximation algorithms</vt:lpstr>
      <vt:lpstr>Knapsack problem</vt:lpstr>
      <vt:lpstr>Knapsack is NP-complete</vt:lpstr>
      <vt:lpstr>Knapsack problem:  dynamic programming I</vt:lpstr>
      <vt:lpstr>Knapsack problem:  dynamic programming II</vt:lpstr>
      <vt:lpstr>Knapsack problem:  dynamic programming II</vt:lpstr>
      <vt:lpstr>Knapsack problem:  polynomial-time approximation scheme</vt:lpstr>
      <vt:lpstr>Knapsack problem:  polynomial-time approximation scheme</vt:lpstr>
      <vt:lpstr>Knapsack problem:  polynomial-time approximation scheme</vt:lpstr>
      <vt:lpstr>Knapsack problem:  polynomial-time approximation scheme</vt:lpstr>
      <vt:lpstr>Inapproximability</vt:lpstr>
      <vt:lpstr>Intractability III</vt:lpstr>
      <vt:lpstr>Exact exponential algorithms</vt:lpstr>
      <vt:lpstr>Exact algorithms for 3-satisfiability</vt:lpstr>
      <vt:lpstr>Exact algorithms for 3-satisfiability</vt:lpstr>
      <vt:lpstr>Exact algorithms for 3-satisfiability</vt:lpstr>
      <vt:lpstr>Exact algorithms for 3-satisfiability</vt:lpstr>
      <vt:lpstr>Exact algorithms for 3-satisfiability</vt:lpstr>
      <vt:lpstr>Exact algorithms for 3-satisfiability</vt:lpstr>
      <vt:lpstr>Exact algorithms for satisfiability</vt:lpstr>
      <vt:lpstr>Exact algorithms for satisfiability</vt:lpstr>
      <vt:lpstr>Exact algorithms for TSP and Hamilton cycle</vt:lpstr>
      <vt:lpstr>Exact algorithms for TSP and Hamilton cycle</vt:lpstr>
      <vt:lpstr>Exact algorithms for TSP and Hamilton cycle</vt:lpstr>
      <vt:lpstr>Exact algorithms for Hamilton cycle</vt:lpstr>
      <vt:lpstr>Euclidean traveling salesperson problem</vt:lpstr>
      <vt:lpstr>Euclidean traveling salesperson problem</vt:lpstr>
      <vt:lpstr>Concorde TSP solver</vt:lpstr>
      <vt:lpstr>TSP line art</vt:lpstr>
      <vt:lpstr>That’s all, folks:  keep searching!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Intractability III</dc:title>
  <cp:lastModifiedBy>Yuchen Lin</cp:lastModifiedBy>
  <cp:revision>1</cp:revision>
  <dcterms:modified xsi:type="dcterms:W3CDTF">2016-12-20T05:55:22Z</dcterms:modified>
</cp:coreProperties>
</file>